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15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6595" autoAdjust="0"/>
  </p:normalViewPr>
  <p:slideViewPr>
    <p:cSldViewPr>
      <p:cViewPr varScale="1">
        <p:scale>
          <a:sx n="70" d="100"/>
          <a:sy n="70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900C327-090E-40AB-8132-D13CDAB44001}" type="datetimeFigureOut">
              <a:rPr lang="ar-IQ" smtClean="0"/>
              <a:pPr/>
              <a:t>15/02/1440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5C8889-8D0F-441E-A65D-1DBFB284F8D7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73897-5B2C-4887-9D91-334A833AA468}" type="datetime8">
              <a:rPr lang="ar-IQ" smtClean="0"/>
              <a:pPr/>
              <a:t>25 تشرين الأول، 18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B6B-14D5-4823-ABF1-9E80440EC4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148A-5C30-47A8-93C5-75A06CD33E85}" type="datetime8">
              <a:rPr lang="ar-IQ" smtClean="0"/>
              <a:pPr/>
              <a:t>25 تشرين الأول، 18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B6B-14D5-4823-ABF1-9E80440EC4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5E5B2-A81B-4E8A-8DD5-31EC8CE1D358}" type="datetime8">
              <a:rPr lang="ar-IQ" smtClean="0"/>
              <a:pPr/>
              <a:t>25 تشرين الأول، 18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B6B-14D5-4823-ABF1-9E80440EC4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061-F819-4D79-9AB3-192CC4215AD1}" type="datetime8">
              <a:rPr lang="ar-IQ" smtClean="0"/>
              <a:pPr/>
              <a:t>25 تشرين الأول، 18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B6B-14D5-4823-ABF1-9E80440EC4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3DD2-8A59-43C8-8284-A3FD8D71391F}" type="datetime8">
              <a:rPr lang="ar-IQ" smtClean="0"/>
              <a:pPr/>
              <a:t>25 تشرين الأول، 18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B6B-14D5-4823-ABF1-9E80440EC4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EF17-C0B2-4976-A56F-8E607C5C5DE4}" type="datetime8">
              <a:rPr lang="ar-IQ" smtClean="0"/>
              <a:pPr/>
              <a:t>25 تشرين الأول، 18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B6B-14D5-4823-ABF1-9E80440EC4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D610-43A5-4939-88CF-2F01D4C3CE3A}" type="datetime8">
              <a:rPr lang="ar-IQ" smtClean="0"/>
              <a:pPr/>
              <a:t>25 تشرين الأول، 18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B6B-14D5-4823-ABF1-9E80440EC4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E421-1859-4445-91CA-0C2200792CA9}" type="datetime8">
              <a:rPr lang="ar-IQ" smtClean="0"/>
              <a:pPr/>
              <a:t>25 تشرين الأول، 18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B6B-14D5-4823-ABF1-9E80440EC4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BBC2-B471-4ED2-9F3B-0D2F8C14E10B}" type="datetime8">
              <a:rPr lang="ar-IQ" smtClean="0"/>
              <a:pPr/>
              <a:t>25 تشرين الأول، 18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B6B-14D5-4823-ABF1-9E80440EC4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CFBA-A299-414D-A760-8324C54E443B}" type="datetime8">
              <a:rPr lang="ar-IQ" smtClean="0"/>
              <a:pPr/>
              <a:t>25 تشرين الأول، 18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B6B-14D5-4823-ABF1-9E80440EC4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86DB8-E91C-43CF-B1B6-25E5582D7C72}" type="datetime8">
              <a:rPr lang="ar-IQ" smtClean="0"/>
              <a:pPr/>
              <a:t>25 تشرين الأول، 18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C5BB6B-14D5-4823-ABF1-9E80440EC47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04733E-F2DC-497F-B1A2-55E3CA1AB284}" type="datetime8">
              <a:rPr lang="ar-IQ" smtClean="0"/>
              <a:pPr/>
              <a:t>25 تشرين الأول، 18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C5BB6B-14D5-4823-ABF1-9E80440EC476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أخلاقيات المهنة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IQ" sz="2800" b="1" dirty="0" smtClean="0">
                <a:solidFill>
                  <a:srgbClr val="FFFF00"/>
                </a:solidFill>
              </a:rPr>
              <a:t>قسم تقنيات التمريض</a:t>
            </a:r>
          </a:p>
          <a:p>
            <a:r>
              <a:rPr lang="ar-IQ" sz="2800" b="1" dirty="0" smtClean="0">
                <a:solidFill>
                  <a:srgbClr val="FFFF00"/>
                </a:solidFill>
              </a:rPr>
              <a:t>المرحلة الثانية</a:t>
            </a:r>
          </a:p>
          <a:p>
            <a:r>
              <a:rPr lang="ar-IQ" sz="2800" b="1" dirty="0" smtClean="0">
                <a:solidFill>
                  <a:srgbClr val="FFFF00"/>
                </a:solidFill>
              </a:rPr>
              <a:t>م.</a:t>
            </a:r>
            <a:r>
              <a:rPr lang="ar-IQ" sz="2800" b="1" dirty="0" err="1" smtClean="0">
                <a:solidFill>
                  <a:srgbClr val="FFFF00"/>
                </a:solidFill>
              </a:rPr>
              <a:t>م</a:t>
            </a:r>
            <a:r>
              <a:rPr lang="ar-IQ" sz="2800" b="1" dirty="0" smtClean="0">
                <a:solidFill>
                  <a:srgbClr val="FFFF00"/>
                </a:solidFill>
              </a:rPr>
              <a:t> نورس عدنان </a:t>
            </a:r>
            <a:r>
              <a:rPr lang="ar-IQ" sz="2800" b="1" dirty="0" err="1" smtClean="0">
                <a:solidFill>
                  <a:srgbClr val="FFFF00"/>
                </a:solidFill>
              </a:rPr>
              <a:t>عبدالامير</a:t>
            </a:r>
            <a:endParaRPr lang="ar-IQ" sz="2800" b="1" dirty="0">
              <a:solidFill>
                <a:srgbClr val="FFFF00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B6B-14D5-4823-ABF1-9E80440EC476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b="1" dirty="0" smtClean="0"/>
              <a:t>ج. الحضارة الصينية :</a:t>
            </a:r>
            <a:r>
              <a:rPr lang="ar-IQ" dirty="0" err="1" smtClean="0"/>
              <a:t>التامل</a:t>
            </a:r>
            <a:r>
              <a:rPr lang="ar-IQ" dirty="0" smtClean="0"/>
              <a:t> ( نتيجة طيبة الصين تدعو وتدفع </a:t>
            </a:r>
            <a:r>
              <a:rPr lang="ar-IQ" dirty="0" err="1" smtClean="0"/>
              <a:t>للتامل</a:t>
            </a:r>
            <a:r>
              <a:rPr lang="ar-IQ" dirty="0" smtClean="0"/>
              <a:t> ) شحذ الروح لتؤثر على  الجسد. </a:t>
            </a:r>
            <a:r>
              <a:rPr lang="ar-IQ" dirty="0" err="1" smtClean="0"/>
              <a:t>والاعشاب</a:t>
            </a:r>
            <a:r>
              <a:rPr lang="ar-IQ" dirty="0" smtClean="0"/>
              <a:t> ( </a:t>
            </a:r>
            <a:r>
              <a:rPr lang="ar-IQ" dirty="0" err="1" smtClean="0"/>
              <a:t>والابر</a:t>
            </a:r>
            <a:r>
              <a:rPr lang="ar-IQ" dirty="0" smtClean="0"/>
              <a:t> في العلاج والتخدير كان صينيا )</a:t>
            </a:r>
          </a:p>
          <a:p>
            <a:pPr>
              <a:buNone/>
            </a:pPr>
            <a:r>
              <a:rPr lang="ar-IQ" b="1" dirty="0" smtClean="0"/>
              <a:t>ء. </a:t>
            </a:r>
            <a:r>
              <a:rPr lang="ar-IQ" b="1" u="sng" dirty="0" smtClean="0"/>
              <a:t>الحضارة الهندية</a:t>
            </a:r>
            <a:r>
              <a:rPr lang="ar-IQ" b="1" dirty="0" smtClean="0"/>
              <a:t> :</a:t>
            </a:r>
            <a:r>
              <a:rPr lang="ar-IQ" dirty="0" smtClean="0"/>
              <a:t>استعملوا بالإضافة للسحر والشعوذة أدوية من أصل حيواني أو نباتي  </a:t>
            </a:r>
            <a:r>
              <a:rPr lang="ar-IQ" dirty="0" err="1" smtClean="0"/>
              <a:t>او</a:t>
            </a:r>
            <a:r>
              <a:rPr lang="ar-IQ" dirty="0" smtClean="0"/>
              <a:t> معدني بشكل قطرات </a:t>
            </a: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ar-IQ" dirty="0" err="1" smtClean="0"/>
              <a:t>نقوع</a:t>
            </a:r>
            <a:r>
              <a:rPr lang="ar-IQ" dirty="0" smtClean="0"/>
              <a:t> </a:t>
            </a:r>
            <a:r>
              <a:rPr lang="ar-IQ" dirty="0" err="1" smtClean="0"/>
              <a:t>او</a:t>
            </a:r>
            <a:r>
              <a:rPr lang="ar-IQ" dirty="0" smtClean="0"/>
              <a:t> مراهم. واكتشاف نبات فيه علاج </a:t>
            </a:r>
            <a:r>
              <a:rPr lang="ar-IQ" dirty="0" err="1" smtClean="0"/>
              <a:t>للامراض</a:t>
            </a:r>
            <a:r>
              <a:rPr lang="ar-IQ" dirty="0" smtClean="0"/>
              <a:t> النفسية والعصبية وتم استخلاص المادة الفعالة وتم تصنيع الدواء </a:t>
            </a:r>
            <a:r>
              <a:rPr lang="ar-IQ" dirty="0" err="1" smtClean="0"/>
              <a:t>الارجكتيل</a:t>
            </a:r>
            <a:r>
              <a:rPr lang="ar-IQ" dirty="0" smtClean="0"/>
              <a:t>  لعلاج </a:t>
            </a:r>
            <a:r>
              <a:rPr lang="ar-IQ" dirty="0" err="1" smtClean="0"/>
              <a:t>الامراض</a:t>
            </a:r>
            <a:r>
              <a:rPr lang="ar-IQ" dirty="0" smtClean="0"/>
              <a:t> النفسية والعصبية.</a:t>
            </a:r>
            <a:endParaRPr lang="ar-IQ" b="1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B6B-14D5-4823-ABF1-9E80440EC476}" type="slidenum">
              <a:rPr lang="ar-IQ" smtClean="0"/>
              <a:pPr/>
              <a:t>10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400" b="1" dirty="0" smtClean="0"/>
              <a:t>مهنة التمريض في  الديانات المختلفة</a:t>
            </a:r>
            <a:endParaRPr lang="ar-IQ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التمريض في الديانة المسيحية :- </a:t>
            </a:r>
            <a:r>
              <a:rPr lang="ar-IQ" dirty="0" smtClean="0"/>
              <a:t>لقد </a:t>
            </a:r>
            <a:r>
              <a:rPr lang="ar-IQ" dirty="0" err="1" smtClean="0"/>
              <a:t>اوصت</a:t>
            </a:r>
            <a:r>
              <a:rPr lang="ar-IQ" dirty="0" smtClean="0"/>
              <a:t> الديانة المسيحية بضرورة رعاية المرضى والتخفيف عنهم جسميا </a:t>
            </a:r>
            <a:r>
              <a:rPr lang="ar-IQ" dirty="0" err="1" smtClean="0"/>
              <a:t>و</a:t>
            </a:r>
            <a:r>
              <a:rPr lang="ar-IQ" dirty="0" smtClean="0"/>
              <a:t> روحيا </a:t>
            </a:r>
            <a:r>
              <a:rPr lang="ar-IQ" dirty="0" err="1" smtClean="0"/>
              <a:t>و</a:t>
            </a:r>
            <a:r>
              <a:rPr lang="ar-IQ" dirty="0" smtClean="0"/>
              <a:t> رعاية المعوقين والمحتاجين.</a:t>
            </a:r>
          </a:p>
          <a:p>
            <a:r>
              <a:rPr lang="ar-IQ" dirty="0" smtClean="0"/>
              <a:t>وقد تطوع الكثير من النساء اللاتي نذرن </a:t>
            </a:r>
            <a:r>
              <a:rPr lang="ar-IQ" dirty="0" err="1" smtClean="0"/>
              <a:t>انفسهن</a:t>
            </a:r>
            <a:r>
              <a:rPr lang="ar-IQ" dirty="0" smtClean="0"/>
              <a:t> لخدمة الكنيسة وهم من </a:t>
            </a:r>
            <a:r>
              <a:rPr lang="ar-IQ" dirty="0" err="1" smtClean="0"/>
              <a:t>عوائل</a:t>
            </a:r>
            <a:r>
              <a:rPr lang="ar-IQ" dirty="0" smtClean="0"/>
              <a:t> غنية </a:t>
            </a:r>
            <a:r>
              <a:rPr lang="ar-IQ" dirty="0" err="1" smtClean="0"/>
              <a:t>و</a:t>
            </a:r>
            <a:r>
              <a:rPr lang="ar-IQ" dirty="0" smtClean="0"/>
              <a:t> نبيلة حيث </a:t>
            </a:r>
            <a:r>
              <a:rPr lang="ar-IQ" dirty="0" err="1" smtClean="0"/>
              <a:t>انشأوا</a:t>
            </a:r>
            <a:r>
              <a:rPr lang="ar-IQ" dirty="0" smtClean="0"/>
              <a:t> المستشفيات </a:t>
            </a:r>
            <a:r>
              <a:rPr lang="ar-IQ" dirty="0" err="1" smtClean="0"/>
              <a:t>و</a:t>
            </a:r>
            <a:r>
              <a:rPr lang="ar-IQ" dirty="0" smtClean="0"/>
              <a:t> </a:t>
            </a:r>
            <a:r>
              <a:rPr lang="ar-IQ" dirty="0" err="1" smtClean="0"/>
              <a:t>مارسو</a:t>
            </a:r>
            <a:r>
              <a:rPr lang="ar-IQ" dirty="0" smtClean="0"/>
              <a:t> التمريض فيها.</a:t>
            </a:r>
          </a:p>
          <a:p>
            <a:r>
              <a:rPr lang="ar-IQ" dirty="0" smtClean="0"/>
              <a:t>ولقد برز العديد من الراهبات في هذا المجال ومن </a:t>
            </a:r>
            <a:r>
              <a:rPr lang="ar-IQ" dirty="0" err="1" smtClean="0"/>
              <a:t>اشهرهن</a:t>
            </a:r>
            <a:r>
              <a:rPr lang="ar-IQ" dirty="0" smtClean="0"/>
              <a:t> القديسة </a:t>
            </a:r>
            <a:r>
              <a:rPr lang="ar-IQ" dirty="0" err="1" smtClean="0"/>
              <a:t>فابيلا</a:t>
            </a:r>
            <a:r>
              <a:rPr lang="ar-IQ" dirty="0" smtClean="0"/>
              <a:t> التي </a:t>
            </a:r>
            <a:r>
              <a:rPr lang="ar-IQ" dirty="0" err="1" smtClean="0"/>
              <a:t>انشأت</a:t>
            </a:r>
            <a:r>
              <a:rPr lang="ar-IQ" dirty="0" smtClean="0"/>
              <a:t> </a:t>
            </a:r>
            <a:r>
              <a:rPr lang="ar-IQ" dirty="0" err="1" smtClean="0"/>
              <a:t>اول</a:t>
            </a:r>
            <a:r>
              <a:rPr lang="ar-IQ" dirty="0" smtClean="0"/>
              <a:t> مستشفى مجاني للمرضى .</a:t>
            </a:r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B6B-14D5-4823-ABF1-9E80440EC476}" type="slidenum">
              <a:rPr lang="ar-IQ" smtClean="0"/>
              <a:pPr/>
              <a:t>11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b="1" dirty="0" smtClean="0"/>
              <a:t>التمريض في صدر </a:t>
            </a:r>
            <a:r>
              <a:rPr lang="ar-IQ" b="1" dirty="0" err="1" smtClean="0"/>
              <a:t>الاسلام</a:t>
            </a:r>
            <a:r>
              <a:rPr lang="ar-IQ" b="1" dirty="0" smtClean="0"/>
              <a:t> :- </a:t>
            </a:r>
            <a:r>
              <a:rPr lang="ar-IQ" dirty="0" err="1" smtClean="0"/>
              <a:t>الاسلام</a:t>
            </a:r>
            <a:r>
              <a:rPr lang="ar-IQ" dirty="0" smtClean="0"/>
              <a:t> هو دين محبة </a:t>
            </a:r>
            <a:r>
              <a:rPr lang="ar-IQ" dirty="0" err="1" smtClean="0"/>
              <a:t>و</a:t>
            </a:r>
            <a:r>
              <a:rPr lang="ar-IQ" dirty="0" smtClean="0"/>
              <a:t> رحمة </a:t>
            </a:r>
            <a:r>
              <a:rPr lang="ar-IQ" dirty="0" err="1" smtClean="0"/>
              <a:t>و</a:t>
            </a:r>
            <a:r>
              <a:rPr lang="ar-IQ" dirty="0" smtClean="0"/>
              <a:t> سلام لذا فقد اقترنت التعليمات الدينية </a:t>
            </a:r>
            <a:r>
              <a:rPr lang="ar-IQ" dirty="0" err="1" smtClean="0"/>
              <a:t>بأغاثة</a:t>
            </a:r>
            <a:r>
              <a:rPr lang="ar-IQ" dirty="0" smtClean="0"/>
              <a:t> الملهوف وعودة المريض </a:t>
            </a:r>
            <a:r>
              <a:rPr lang="ar-IQ" dirty="0" err="1" smtClean="0"/>
              <a:t>و</a:t>
            </a:r>
            <a:r>
              <a:rPr lang="ar-IQ" dirty="0" smtClean="0"/>
              <a:t> تقديم العون والمساعدة للمحتاج.</a:t>
            </a:r>
          </a:p>
          <a:p>
            <a:r>
              <a:rPr lang="ar-IQ" dirty="0" smtClean="0"/>
              <a:t>ولقد كان الرسول الكريم (صلى الله عليه واله وسلم ) يشجع التمريض ويعتبره نوعا من الجهاد في سبيل الله.</a:t>
            </a:r>
          </a:p>
          <a:p>
            <a:r>
              <a:rPr lang="ar-IQ" dirty="0" smtClean="0"/>
              <a:t>وكانت المرأة المسلمة لا تتوانى عن المساهمة في الخدمة الاجتماعية وعلى رأسها التمريض </a:t>
            </a:r>
            <a:r>
              <a:rPr lang="ar-IQ" dirty="0" err="1" smtClean="0"/>
              <a:t>و</a:t>
            </a:r>
            <a:r>
              <a:rPr lang="ar-IQ" dirty="0" smtClean="0"/>
              <a:t> </a:t>
            </a:r>
            <a:r>
              <a:rPr lang="ar-IQ" dirty="0" err="1" smtClean="0"/>
              <a:t>الاسعاف</a:t>
            </a:r>
            <a:r>
              <a:rPr lang="ar-IQ" dirty="0" smtClean="0"/>
              <a:t> في السلم والحرب.</a:t>
            </a:r>
          </a:p>
          <a:p>
            <a:r>
              <a:rPr lang="ar-IQ" dirty="0" smtClean="0"/>
              <a:t>وكان العرب يطلقون اسم </a:t>
            </a:r>
            <a:r>
              <a:rPr lang="ar-IQ" dirty="0" err="1" smtClean="0"/>
              <a:t>الاواسي</a:t>
            </a:r>
            <a:r>
              <a:rPr lang="ar-IQ" dirty="0" smtClean="0"/>
              <a:t> أو </a:t>
            </a:r>
            <a:r>
              <a:rPr lang="ar-IQ" dirty="0" err="1" smtClean="0"/>
              <a:t>الاسيات</a:t>
            </a:r>
            <a:r>
              <a:rPr lang="ar-IQ" dirty="0" smtClean="0"/>
              <a:t> على النساء اللواتي يمارسن التضميد.</a:t>
            </a:r>
          </a:p>
          <a:p>
            <a:r>
              <a:rPr lang="ar-IQ" dirty="0" err="1" smtClean="0"/>
              <a:t>رفيدة</a:t>
            </a:r>
            <a:r>
              <a:rPr lang="ar-IQ" dirty="0" smtClean="0"/>
              <a:t> بنت سعيد </a:t>
            </a:r>
            <a:r>
              <a:rPr lang="ar-IQ" dirty="0" err="1" smtClean="0"/>
              <a:t>الاسلمية</a:t>
            </a:r>
            <a:r>
              <a:rPr lang="ar-IQ" dirty="0" smtClean="0"/>
              <a:t> ,</a:t>
            </a:r>
            <a:r>
              <a:rPr lang="ar-IQ" dirty="0" err="1" smtClean="0"/>
              <a:t>وام</a:t>
            </a:r>
            <a:r>
              <a:rPr lang="ar-IQ" dirty="0" smtClean="0"/>
              <a:t> سنان </a:t>
            </a:r>
            <a:r>
              <a:rPr lang="ar-IQ" dirty="0" err="1" smtClean="0"/>
              <a:t>الاسلمية</a:t>
            </a:r>
            <a:r>
              <a:rPr lang="ar-IQ" dirty="0" smtClean="0"/>
              <a:t> </a:t>
            </a:r>
            <a:r>
              <a:rPr lang="ar-IQ" dirty="0" err="1" smtClean="0"/>
              <a:t>وام</a:t>
            </a:r>
            <a:r>
              <a:rPr lang="ar-IQ" dirty="0" smtClean="0"/>
              <a:t> مطاوع </a:t>
            </a:r>
            <a:r>
              <a:rPr lang="ar-IQ" dirty="0" err="1" smtClean="0"/>
              <a:t>الاسلمية</a:t>
            </a:r>
            <a:r>
              <a:rPr lang="ar-IQ" dirty="0" smtClean="0"/>
              <a:t> </a:t>
            </a:r>
            <a:r>
              <a:rPr lang="ar-IQ" dirty="0" err="1" smtClean="0"/>
              <a:t>وام</a:t>
            </a:r>
            <a:r>
              <a:rPr lang="ar-IQ" dirty="0" smtClean="0"/>
              <a:t> ورقة بنت عبد الله بن الحارث (الشهيدة) وغيرهن الكثير.</a:t>
            </a:r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B6B-14D5-4823-ABF1-9E80440EC476}" type="slidenum">
              <a:rPr lang="ar-IQ" smtClean="0"/>
              <a:pPr/>
              <a:t>12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B6B-14D5-4823-ABF1-9E80440EC476}" type="slidenum">
              <a:rPr lang="ar-IQ" smtClean="0"/>
              <a:pPr/>
              <a:t>13</a:t>
            </a:fld>
            <a:endParaRPr lang="ar-IQ"/>
          </a:p>
        </p:txBody>
      </p:sp>
      <p:pic>
        <p:nvPicPr>
          <p:cNvPr id="2050" name="Picture 2" descr="C:\Users\noaras\Pictures\صورة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err="1" smtClean="0"/>
              <a:t>الاهداف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بعد نهاية المحاضرة سيكون الطالب قادرا على </a:t>
            </a:r>
            <a:r>
              <a:rPr lang="ar-IQ" dirty="0" err="1" smtClean="0"/>
              <a:t>ان</a:t>
            </a:r>
            <a:r>
              <a:rPr lang="ar-IQ" dirty="0" smtClean="0"/>
              <a:t> :-</a:t>
            </a:r>
          </a:p>
          <a:p>
            <a:pPr>
              <a:buNone/>
            </a:pPr>
            <a:r>
              <a:rPr lang="ar-IQ" dirty="0" smtClean="0"/>
              <a:t>1- يعرف السلوك المهني.</a:t>
            </a:r>
          </a:p>
          <a:p>
            <a:pPr>
              <a:buNone/>
            </a:pPr>
            <a:r>
              <a:rPr lang="ar-IQ" dirty="0" smtClean="0"/>
              <a:t>2- يعدد مراحل تطور الحضارات.</a:t>
            </a:r>
          </a:p>
          <a:p>
            <a:pPr>
              <a:buNone/>
            </a:pPr>
            <a:r>
              <a:rPr lang="ar-IQ" dirty="0" smtClean="0"/>
              <a:t>3- يشرح تاريخ التمريض وبداياته.</a:t>
            </a:r>
          </a:p>
          <a:p>
            <a:pPr>
              <a:buNone/>
            </a:pPr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B6B-14D5-4823-ABF1-9E80440EC476}" type="slidenum">
              <a:rPr lang="ar-IQ" smtClean="0"/>
              <a:pPr/>
              <a:t>2</a:t>
            </a:fld>
            <a:endParaRPr lang="ar-IQ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السلوك المهني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/>
              <a:t>السلوك المهني</a:t>
            </a:r>
            <a:r>
              <a:rPr lang="ar-IQ" dirty="0"/>
              <a:t> : </a:t>
            </a:r>
            <a:endParaRPr lang="en-US" dirty="0"/>
          </a:p>
          <a:p>
            <a:r>
              <a:rPr lang="ar-IQ" dirty="0"/>
              <a:t>هو التطبيق العملي للمبادئ والقيم </a:t>
            </a:r>
            <a:r>
              <a:rPr lang="ar-IQ" dirty="0" err="1"/>
              <a:t>و</a:t>
            </a:r>
            <a:r>
              <a:rPr lang="ar-IQ" dirty="0"/>
              <a:t> العادات </a:t>
            </a:r>
            <a:r>
              <a:rPr lang="ar-IQ" dirty="0" err="1"/>
              <a:t>الاصلية</a:t>
            </a:r>
            <a:r>
              <a:rPr lang="ar-IQ" dirty="0"/>
              <a:t> المستمدة  من </a:t>
            </a:r>
            <a:r>
              <a:rPr lang="ar-IQ" dirty="0" err="1"/>
              <a:t>الاسلام</a:t>
            </a:r>
            <a:r>
              <a:rPr lang="ar-IQ" dirty="0"/>
              <a:t> ( </a:t>
            </a:r>
            <a:r>
              <a:rPr lang="ar-IQ" dirty="0" err="1"/>
              <a:t>الاخلاق</a:t>
            </a:r>
            <a:r>
              <a:rPr lang="ar-IQ" dirty="0"/>
              <a:t> ) .  الموازنة  بين النزعة المادية </a:t>
            </a:r>
            <a:r>
              <a:rPr lang="ar-IQ" dirty="0" err="1"/>
              <a:t>و</a:t>
            </a:r>
            <a:r>
              <a:rPr lang="ar-IQ" dirty="0"/>
              <a:t> الرغبة في </a:t>
            </a:r>
            <a:r>
              <a:rPr lang="ar-IQ" dirty="0" err="1"/>
              <a:t>أشباع</a:t>
            </a:r>
            <a:r>
              <a:rPr lang="ar-IQ" dirty="0"/>
              <a:t> الرغبات التي </a:t>
            </a:r>
            <a:r>
              <a:rPr lang="ar-IQ" dirty="0" err="1"/>
              <a:t>لاحدود</a:t>
            </a:r>
            <a:r>
              <a:rPr lang="ar-IQ" dirty="0"/>
              <a:t> لها بعد ظهور </a:t>
            </a:r>
            <a:r>
              <a:rPr lang="ar-IQ" dirty="0" err="1"/>
              <a:t>التكنلوجيا</a:t>
            </a:r>
            <a:r>
              <a:rPr lang="ar-IQ" dirty="0"/>
              <a:t> المتقدمة والجانب الروحي المهم في مسيرة </a:t>
            </a:r>
            <a:r>
              <a:rPr lang="ar-IQ" dirty="0" err="1"/>
              <a:t>الانسان</a:t>
            </a:r>
            <a:r>
              <a:rPr lang="ar-IQ" dirty="0"/>
              <a:t> </a:t>
            </a:r>
            <a:r>
              <a:rPr lang="ar-IQ" dirty="0" err="1"/>
              <a:t>الاخلاقية</a:t>
            </a:r>
            <a:r>
              <a:rPr lang="ar-IQ" dirty="0"/>
              <a:t> 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B6B-14D5-4823-ABF1-9E80440EC476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/>
              <a:t>تاريخ التمريض وبدايته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إن مهنة التمريض وجدت مع وجود الإنسان </a:t>
            </a:r>
            <a:r>
              <a:rPr lang="ar-IQ" dirty="0" err="1" smtClean="0"/>
              <a:t>و</a:t>
            </a:r>
            <a:r>
              <a:rPr lang="ar-IQ" dirty="0" smtClean="0"/>
              <a:t> إن تاريخ التمريض قديم جدا حيث اعتبر من أقدم المهارات التي عرفتها البشرية.</a:t>
            </a:r>
          </a:p>
          <a:p>
            <a:r>
              <a:rPr lang="ar-IQ" dirty="0" smtClean="0"/>
              <a:t>كان يطلق كلمة ممرضة على الأم لأنها تعتني بأطفالها وترعاهم </a:t>
            </a:r>
            <a:r>
              <a:rPr lang="ar-IQ" dirty="0" err="1" smtClean="0"/>
              <a:t>و</a:t>
            </a:r>
            <a:r>
              <a:rPr lang="ar-IQ" dirty="0" smtClean="0"/>
              <a:t> تقوم برعاية أفراد العائلة كلها لذا اعتبر التمريض من واجب المرأة أكثر من الرجل.</a:t>
            </a:r>
          </a:p>
          <a:p>
            <a:r>
              <a:rPr lang="ar-IQ" dirty="0" smtClean="0"/>
              <a:t>لقد كان دور التمريض غير واضح لعدم وضوح التمييز بين ممارسة مهنة الطب </a:t>
            </a:r>
            <a:r>
              <a:rPr lang="ar-IQ" dirty="0" err="1" smtClean="0"/>
              <a:t>و</a:t>
            </a:r>
            <a:r>
              <a:rPr lang="ar-IQ" dirty="0" smtClean="0"/>
              <a:t> ممارسة مهنة التمريض.</a:t>
            </a:r>
          </a:p>
          <a:p>
            <a:r>
              <a:rPr lang="ar-IQ" dirty="0" smtClean="0"/>
              <a:t>بدأ الأطباء بإصدار التعليمات </a:t>
            </a:r>
            <a:r>
              <a:rPr lang="ar-IQ" dirty="0" err="1" smtClean="0"/>
              <a:t>و</a:t>
            </a:r>
            <a:r>
              <a:rPr lang="ar-IQ" dirty="0" smtClean="0"/>
              <a:t> تشريع القوانين التي تخص الصحة والنظافة الشخصية ,كما بدأ الأطباء بتطوير التشخيص </a:t>
            </a:r>
            <a:r>
              <a:rPr lang="ar-IQ" dirty="0" err="1" smtClean="0"/>
              <a:t>و</a:t>
            </a:r>
            <a:r>
              <a:rPr lang="ar-IQ" dirty="0" smtClean="0"/>
              <a:t> مع ازدهار الحضارة بدأت الفحوصات تنتشر </a:t>
            </a:r>
            <a:r>
              <a:rPr lang="ar-IQ" dirty="0" err="1" smtClean="0"/>
              <a:t>و</a:t>
            </a:r>
            <a:r>
              <a:rPr lang="ar-IQ" dirty="0" smtClean="0"/>
              <a:t> تتوسع.</a:t>
            </a:r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B6B-14D5-4823-ABF1-9E80440EC476}" type="slidenum">
              <a:rPr lang="ar-IQ" smtClean="0"/>
              <a:pPr/>
              <a:t>4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/>
              <a:t>تاريخ التمريض وبدايته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مما استدعى التفكير في إيجاد أيادي فنية مساعدة للطبيب في أداء مهمته للوصول إلى التشخيص الصحيح.</a:t>
            </a:r>
          </a:p>
          <a:p>
            <a:r>
              <a:rPr lang="ar-IQ" dirty="0" smtClean="0"/>
              <a:t>كان البابليون هم مركز الحضارات ولهم اهتمام في مجال رعاية المرضى.</a:t>
            </a:r>
          </a:p>
          <a:p>
            <a:r>
              <a:rPr lang="ar-IQ" dirty="0" smtClean="0"/>
              <a:t>هذه الفترة تأسست الخدمات الطبية القانونية حيث كانت مهنة التمريض تمارس من قبل ربات البيوت.</a:t>
            </a:r>
          </a:p>
          <a:p>
            <a:r>
              <a:rPr lang="ar-IQ" dirty="0" smtClean="0"/>
              <a:t>وكما اهتموا ببعض العادات الصحية الصحيحة مثل النظافة الشخصية والراحة التامة والتغذية الجيدة للمريض.</a:t>
            </a:r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B6B-14D5-4823-ABF1-9E80440EC476}" type="slidenum">
              <a:rPr lang="ar-IQ" smtClean="0"/>
              <a:pPr/>
              <a:t>5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IQ" sz="3600" b="1" dirty="0" smtClean="0"/>
              <a:t>مراحل تطور الحضارات البشرية </a:t>
            </a:r>
            <a:endParaRPr lang="ar-IQ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IQ" b="1" dirty="0" smtClean="0"/>
              <a:t>1- فترة </a:t>
            </a:r>
            <a:r>
              <a:rPr lang="ar-IQ" b="1" dirty="0" err="1" smtClean="0"/>
              <a:t>او</a:t>
            </a:r>
            <a:r>
              <a:rPr lang="ar-IQ" b="1" dirty="0" smtClean="0"/>
              <a:t> مرحلة الصيد:</a:t>
            </a:r>
          </a:p>
          <a:p>
            <a:r>
              <a:rPr lang="ar-IQ" dirty="0" smtClean="0"/>
              <a:t>دفعت </a:t>
            </a:r>
            <a:r>
              <a:rPr lang="ar-IQ" dirty="0" err="1" smtClean="0"/>
              <a:t>الانسان</a:t>
            </a:r>
            <a:r>
              <a:rPr lang="ar-IQ" dirty="0" smtClean="0"/>
              <a:t> غريزته بالعناية بالمريض </a:t>
            </a:r>
            <a:r>
              <a:rPr lang="ar-IQ" dirty="0" err="1" smtClean="0"/>
              <a:t>اثناء</a:t>
            </a:r>
            <a:r>
              <a:rPr lang="ar-IQ" dirty="0" smtClean="0"/>
              <a:t> </a:t>
            </a:r>
            <a:r>
              <a:rPr lang="ar-IQ" dirty="0" err="1" smtClean="0"/>
              <a:t>الاصابة</a:t>
            </a:r>
            <a:r>
              <a:rPr lang="ar-IQ" dirty="0" smtClean="0"/>
              <a:t> والمرض كعملية دفاعية ضد الموت ليطول عمره ويعيش بصحة . </a:t>
            </a:r>
          </a:p>
          <a:p>
            <a:r>
              <a:rPr lang="ar-IQ" dirty="0" smtClean="0"/>
              <a:t>لسد حاجاته </a:t>
            </a:r>
            <a:r>
              <a:rPr lang="ar-IQ" dirty="0" err="1" smtClean="0"/>
              <a:t>البايولوجية</a:t>
            </a:r>
            <a:r>
              <a:rPr lang="ar-IQ" dirty="0" smtClean="0"/>
              <a:t> يسعى طلبا لرزق وراء الصيد </a:t>
            </a:r>
          </a:p>
          <a:p>
            <a:r>
              <a:rPr lang="ar-IQ" dirty="0" smtClean="0"/>
              <a:t>دور </a:t>
            </a:r>
            <a:r>
              <a:rPr lang="ar-IQ" dirty="0" err="1" smtClean="0"/>
              <a:t>الام</a:t>
            </a:r>
            <a:r>
              <a:rPr lang="ar-IQ" dirty="0" smtClean="0"/>
              <a:t> في </a:t>
            </a:r>
            <a:r>
              <a:rPr lang="ar-IQ" dirty="0" err="1" smtClean="0"/>
              <a:t>الاسرة</a:t>
            </a:r>
            <a:r>
              <a:rPr lang="ar-IQ" dirty="0" smtClean="0"/>
              <a:t> برعاية </a:t>
            </a:r>
            <a:r>
              <a:rPr lang="ar-IQ" dirty="0" err="1" smtClean="0"/>
              <a:t>اطفالها</a:t>
            </a:r>
            <a:r>
              <a:rPr lang="ar-IQ" dirty="0" smtClean="0"/>
              <a:t> ورعايتهم بدافع </a:t>
            </a:r>
            <a:r>
              <a:rPr lang="ar-IQ" dirty="0" err="1" smtClean="0"/>
              <a:t>الامومة</a:t>
            </a:r>
            <a:r>
              <a:rPr lang="ar-IQ" dirty="0" smtClean="0"/>
              <a:t> بخبرتها الشخصية </a:t>
            </a:r>
            <a:r>
              <a:rPr lang="ar-IQ" dirty="0" err="1" smtClean="0"/>
              <a:t>او</a:t>
            </a:r>
            <a:r>
              <a:rPr lang="ar-IQ" dirty="0" smtClean="0"/>
              <a:t> بما اكتسبه فهي </a:t>
            </a:r>
            <a:r>
              <a:rPr lang="ar-IQ" dirty="0" err="1" smtClean="0"/>
              <a:t>الاكثر</a:t>
            </a:r>
            <a:r>
              <a:rPr lang="ar-IQ" dirty="0" smtClean="0"/>
              <a:t> ملائمة للعناية بالمريض.</a:t>
            </a:r>
          </a:p>
          <a:p>
            <a:r>
              <a:rPr lang="ar-IQ" dirty="0" smtClean="0"/>
              <a:t>فترة الجارة الطيبة.</a:t>
            </a:r>
            <a:r>
              <a:rPr lang="ar-IQ" b="1" dirty="0" smtClean="0"/>
              <a:t> </a:t>
            </a:r>
            <a:endParaRPr lang="ar-IQ" b="1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B6B-14D5-4823-ABF1-9E80440EC476}" type="slidenum">
              <a:rPr lang="ar-IQ" smtClean="0"/>
              <a:pPr/>
              <a:t>6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IQ" b="1" dirty="0" smtClean="0"/>
              <a:t>2- مرحلة الزراعة :-</a:t>
            </a:r>
          </a:p>
          <a:p>
            <a:r>
              <a:rPr lang="ar-IQ" dirty="0" smtClean="0"/>
              <a:t> تطورت العناية بالمريض وحسب المتوفر  من </a:t>
            </a:r>
            <a:r>
              <a:rPr lang="ar-IQ" dirty="0" err="1" smtClean="0"/>
              <a:t>الاعشاب</a:t>
            </a:r>
            <a:r>
              <a:rPr lang="ar-IQ" dirty="0" smtClean="0"/>
              <a:t> </a:t>
            </a:r>
            <a:r>
              <a:rPr lang="ar-IQ" dirty="0" err="1" smtClean="0"/>
              <a:t>واوراق</a:t>
            </a:r>
            <a:r>
              <a:rPr lang="ar-IQ" dirty="0" smtClean="0"/>
              <a:t> </a:t>
            </a:r>
            <a:r>
              <a:rPr lang="ar-IQ" dirty="0" err="1" smtClean="0"/>
              <a:t>الاشجار</a:t>
            </a:r>
            <a:r>
              <a:rPr lang="ar-IQ" dirty="0" smtClean="0"/>
              <a:t>.</a:t>
            </a:r>
          </a:p>
          <a:p>
            <a:pPr>
              <a:buNone/>
            </a:pPr>
            <a:r>
              <a:rPr lang="ar-IQ" b="1" dirty="0" smtClean="0"/>
              <a:t>3- مرحلة الحضارات المدنية :-</a:t>
            </a:r>
          </a:p>
          <a:p>
            <a:pPr>
              <a:buNone/>
            </a:pPr>
            <a:r>
              <a:rPr lang="ar-IQ" b="1" dirty="0" smtClean="0"/>
              <a:t>أ- </a:t>
            </a:r>
            <a:r>
              <a:rPr lang="ar-IQ" u="sng" dirty="0" smtClean="0"/>
              <a:t>الحضارة البابلية</a:t>
            </a:r>
            <a:r>
              <a:rPr lang="ar-IQ" dirty="0" smtClean="0"/>
              <a:t> : هي من </a:t>
            </a:r>
            <a:r>
              <a:rPr lang="ar-IQ" dirty="0" err="1" smtClean="0"/>
              <a:t>اقدام</a:t>
            </a:r>
            <a:r>
              <a:rPr lang="ar-IQ" dirty="0" smtClean="0"/>
              <a:t> الحضارات:اهتم </a:t>
            </a:r>
            <a:r>
              <a:rPr lang="ar-IQ" dirty="0" err="1" smtClean="0"/>
              <a:t>حمورابي</a:t>
            </a:r>
            <a:r>
              <a:rPr lang="ar-IQ" dirty="0" smtClean="0"/>
              <a:t> مؤسس الحضارة البابلية بالرعاية الصحية حيث دون في مسلته كثير من النصائح </a:t>
            </a:r>
            <a:r>
              <a:rPr lang="ar-IQ" dirty="0" err="1" smtClean="0"/>
              <a:t>و</a:t>
            </a:r>
            <a:r>
              <a:rPr lang="ar-IQ" dirty="0" smtClean="0"/>
              <a:t> الإرشادات الصحية. وشرع الكثير من القوانين بخصوص الصحة واصدر العقوبات بحق الأطباء الذين يفشلون في شفاء المريض وتطبق هذه العقوبات على الأطباء دون الكهنة.</a:t>
            </a:r>
          </a:p>
          <a:p>
            <a:pPr>
              <a:buNone/>
            </a:pPr>
            <a:r>
              <a:rPr lang="ar-IQ" b="1" dirty="0" smtClean="0"/>
              <a:t>وقسموا البابليين المعالجين </a:t>
            </a:r>
            <a:r>
              <a:rPr lang="ar-IQ" b="1" dirty="0" err="1" smtClean="0"/>
              <a:t>الى</a:t>
            </a:r>
            <a:r>
              <a:rPr lang="ar-IQ" b="1" dirty="0" smtClean="0"/>
              <a:t> </a:t>
            </a:r>
            <a:r>
              <a:rPr lang="ar-IQ" b="1" dirty="0" err="1" smtClean="0"/>
              <a:t>اربعة</a:t>
            </a:r>
            <a:r>
              <a:rPr lang="ar-IQ" b="1" dirty="0" smtClean="0"/>
              <a:t> فئات: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B6B-14D5-4823-ABF1-9E80440EC476}" type="slidenum">
              <a:rPr lang="ar-IQ" smtClean="0"/>
              <a:pPr/>
              <a:t>7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b="1" dirty="0" smtClean="0"/>
              <a:t>1-</a:t>
            </a:r>
            <a:r>
              <a:rPr lang="ar-IQ" dirty="0" smtClean="0"/>
              <a:t> </a:t>
            </a:r>
            <a:r>
              <a:rPr lang="ar-IQ" b="1" dirty="0" smtClean="0"/>
              <a:t>الفئة </a:t>
            </a:r>
            <a:r>
              <a:rPr lang="ar-IQ" b="1" dirty="0" err="1" smtClean="0"/>
              <a:t>الاولى</a:t>
            </a:r>
            <a:r>
              <a:rPr lang="ar-IQ" b="1" dirty="0" smtClean="0"/>
              <a:t> . فئة الكاشف:</a:t>
            </a:r>
            <a:r>
              <a:rPr lang="ar-IQ" dirty="0" smtClean="0"/>
              <a:t>وتعالج بالنصح </a:t>
            </a:r>
            <a:r>
              <a:rPr lang="ar-IQ" dirty="0" err="1" smtClean="0"/>
              <a:t>والارشاد</a:t>
            </a:r>
            <a:r>
              <a:rPr lang="ar-IQ" dirty="0" smtClean="0"/>
              <a:t> . والكاشف هو </a:t>
            </a:r>
            <a:r>
              <a:rPr lang="ar-IQ" dirty="0" err="1" smtClean="0"/>
              <a:t>المسؤول</a:t>
            </a:r>
            <a:r>
              <a:rPr lang="ar-IQ" dirty="0" smtClean="0"/>
              <a:t> </a:t>
            </a:r>
            <a:r>
              <a:rPr lang="ar-IQ" dirty="0" err="1" smtClean="0"/>
              <a:t>الاول</a:t>
            </a:r>
            <a:r>
              <a:rPr lang="ar-IQ" dirty="0" smtClean="0"/>
              <a:t> للتشخيص </a:t>
            </a:r>
            <a:r>
              <a:rPr lang="ar-IQ" dirty="0" err="1" smtClean="0"/>
              <a:t>الاولي</a:t>
            </a:r>
            <a:r>
              <a:rPr lang="ar-IQ" dirty="0" smtClean="0"/>
              <a:t> للمرض بعد جمع المعلومات ومعاينة المريض. </a:t>
            </a:r>
          </a:p>
          <a:p>
            <a:pPr>
              <a:buNone/>
            </a:pPr>
            <a:r>
              <a:rPr lang="ar-IQ" b="1" dirty="0" smtClean="0"/>
              <a:t>2- الفئة الثانية ( فئة </a:t>
            </a:r>
            <a:r>
              <a:rPr lang="ar-IQ" b="1" dirty="0" err="1" smtClean="0"/>
              <a:t>الاسي</a:t>
            </a:r>
            <a:r>
              <a:rPr lang="ar-IQ" b="1" dirty="0" smtClean="0"/>
              <a:t> ): </a:t>
            </a:r>
            <a:r>
              <a:rPr lang="ar-IQ" dirty="0" smtClean="0"/>
              <a:t>الشخص الذي يزور المريض ويداويه ( الطبيب </a:t>
            </a:r>
            <a:r>
              <a:rPr lang="ar-IQ" dirty="0" err="1" smtClean="0"/>
              <a:t>او</a:t>
            </a:r>
            <a:r>
              <a:rPr lang="ar-IQ" dirty="0" smtClean="0"/>
              <a:t> الممرض </a:t>
            </a:r>
            <a:r>
              <a:rPr lang="ar-IQ" dirty="0" err="1" smtClean="0"/>
              <a:t>او</a:t>
            </a:r>
            <a:r>
              <a:rPr lang="ar-IQ" dirty="0" smtClean="0"/>
              <a:t> المساعد الصحي ) وهو يشبه عمل الممرضة </a:t>
            </a:r>
            <a:r>
              <a:rPr lang="ar-IQ" dirty="0" err="1" smtClean="0"/>
              <a:t>او</a:t>
            </a:r>
            <a:r>
              <a:rPr lang="ar-IQ" dirty="0" smtClean="0"/>
              <a:t> الطبيب وعمل </a:t>
            </a:r>
            <a:r>
              <a:rPr lang="ar-IQ" dirty="0" err="1" smtClean="0"/>
              <a:t>الاسي</a:t>
            </a:r>
            <a:r>
              <a:rPr lang="ar-IQ" dirty="0" smtClean="0"/>
              <a:t> يقوم بتضميد الجروح وعمل </a:t>
            </a:r>
            <a:r>
              <a:rPr lang="ar-IQ" dirty="0" err="1" smtClean="0"/>
              <a:t>الكمادات</a:t>
            </a:r>
            <a:r>
              <a:rPr lang="ar-IQ" dirty="0" smtClean="0"/>
              <a:t> ودهن الجسم بالزيت ووصف </a:t>
            </a:r>
            <a:r>
              <a:rPr lang="ar-IQ" dirty="0" err="1" smtClean="0"/>
              <a:t>الاعشاب</a:t>
            </a:r>
            <a:r>
              <a:rPr lang="ar-IQ" dirty="0" smtClean="0"/>
              <a:t>.</a:t>
            </a:r>
          </a:p>
          <a:p>
            <a:pPr lvl="0">
              <a:buNone/>
            </a:pPr>
            <a:r>
              <a:rPr lang="ar-IQ" b="1" dirty="0" smtClean="0"/>
              <a:t>3- الفئة الثالثة  ( فئة الجراحين ) :</a:t>
            </a:r>
            <a:endParaRPr lang="en-US" b="1" dirty="0" smtClean="0"/>
          </a:p>
          <a:p>
            <a:pPr>
              <a:buNone/>
            </a:pPr>
            <a:r>
              <a:rPr lang="ar-IQ" dirty="0" smtClean="0"/>
              <a:t>الجراح يزاول استئصال العضو المتقيح الذي </a:t>
            </a:r>
            <a:r>
              <a:rPr lang="ar-IQ" dirty="0" err="1" smtClean="0"/>
              <a:t>لايرجى</a:t>
            </a:r>
            <a:r>
              <a:rPr lang="ar-IQ" dirty="0" smtClean="0"/>
              <a:t> شفاؤه </a:t>
            </a:r>
            <a:r>
              <a:rPr lang="ar-IQ" dirty="0" err="1" smtClean="0"/>
              <a:t>او</a:t>
            </a:r>
            <a:r>
              <a:rPr lang="ar-IQ" dirty="0" smtClean="0"/>
              <a:t> لا يصلح معه العلاج.</a:t>
            </a:r>
            <a:endParaRPr lang="ar-IQ" b="1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B6B-14D5-4823-ABF1-9E80440EC476}" type="slidenum">
              <a:rPr lang="ar-IQ" smtClean="0"/>
              <a:pPr/>
              <a:t>8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ar-IQ" b="1" dirty="0" smtClean="0"/>
              <a:t>4- </a:t>
            </a:r>
            <a:r>
              <a:rPr lang="ar-IQ" dirty="0" smtClean="0"/>
              <a:t>الفئة الرابعة ( فئة الكهنة ) :العلاج </a:t>
            </a:r>
            <a:r>
              <a:rPr lang="ar-IQ" dirty="0" err="1" smtClean="0"/>
              <a:t>بالتمتمات</a:t>
            </a:r>
            <a:r>
              <a:rPr lang="ar-IQ" dirty="0" smtClean="0"/>
              <a:t> والسحر والشعوذة </a:t>
            </a:r>
            <a:r>
              <a:rPr lang="ar-IQ" dirty="0" err="1" smtClean="0"/>
              <a:t>والاحلام</a:t>
            </a:r>
            <a:r>
              <a:rPr lang="ar-IQ" dirty="0" smtClean="0"/>
              <a:t> ( يدعون المريض ينام ليرى حلما ثم يفسرونه له ).والحكم </a:t>
            </a:r>
            <a:r>
              <a:rPr lang="ar-IQ" dirty="0" err="1" smtClean="0"/>
              <a:t>الاشوري</a:t>
            </a:r>
            <a:r>
              <a:rPr lang="ar-IQ" dirty="0" smtClean="0"/>
              <a:t> تطوير العلاج </a:t>
            </a:r>
            <a:r>
              <a:rPr lang="ar-IQ" dirty="0" err="1" smtClean="0"/>
              <a:t>بادخال</a:t>
            </a:r>
            <a:r>
              <a:rPr lang="ar-IQ" dirty="0" smtClean="0"/>
              <a:t> التدليك أي العلاج الطبيعي.</a:t>
            </a:r>
          </a:p>
          <a:p>
            <a:pPr lvl="0">
              <a:buNone/>
            </a:pPr>
            <a:r>
              <a:rPr lang="ar-IQ" b="1" dirty="0" smtClean="0"/>
              <a:t>ب-الحضارة المصرية :</a:t>
            </a:r>
            <a:r>
              <a:rPr lang="ar-IQ" dirty="0" smtClean="0"/>
              <a:t>من الحضارات القديمة حضارة وادي النيل والفلسفة السائدة لديهم هو خلود الروح وعودتها بعد الممات </a:t>
            </a:r>
            <a:r>
              <a:rPr lang="ar-IQ" dirty="0" err="1" smtClean="0"/>
              <a:t>للاجسام</a:t>
            </a:r>
            <a:r>
              <a:rPr lang="ar-IQ" dirty="0" smtClean="0"/>
              <a:t> . وهذا يعني الاعتناء بالصحة.</a:t>
            </a:r>
          </a:p>
          <a:p>
            <a:pPr lvl="0"/>
            <a:r>
              <a:rPr lang="ar-IQ" dirty="0" smtClean="0"/>
              <a:t>طب باطني . </a:t>
            </a:r>
            <a:endParaRPr lang="en-US" dirty="0" smtClean="0"/>
          </a:p>
          <a:p>
            <a:pPr lvl="0"/>
            <a:r>
              <a:rPr lang="ar-IQ" dirty="0" smtClean="0"/>
              <a:t>طب جراحي . </a:t>
            </a:r>
            <a:endParaRPr lang="en-US" dirty="0" smtClean="0"/>
          </a:p>
          <a:p>
            <a:pPr lvl="0"/>
            <a:r>
              <a:rPr lang="ar-IQ" dirty="0" smtClean="0"/>
              <a:t>طب نسائي . </a:t>
            </a:r>
            <a:endParaRPr lang="en-US" dirty="0" smtClean="0"/>
          </a:p>
          <a:p>
            <a:r>
              <a:rPr lang="ar-IQ" dirty="0" smtClean="0"/>
              <a:t>طب متخصص بالفم </a:t>
            </a:r>
            <a:r>
              <a:rPr lang="ar-IQ" dirty="0" err="1" smtClean="0"/>
              <a:t>والاذنين</a:t>
            </a:r>
            <a:r>
              <a:rPr lang="ar-IQ" dirty="0" smtClean="0"/>
              <a:t> والعينين.</a:t>
            </a:r>
            <a:endParaRPr lang="ar-IQ" b="1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B6B-14D5-4823-ABF1-9E80440EC476}" type="slidenum">
              <a:rPr lang="ar-IQ" smtClean="0"/>
              <a:pPr/>
              <a:t>9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</TotalTime>
  <Words>793</Words>
  <Application>Microsoft Office PowerPoint</Application>
  <PresentationFormat>عرض على الشاشة (3:4)‏</PresentationFormat>
  <Paragraphs>67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تدفق</vt:lpstr>
      <vt:lpstr>أخلاقيات المهنة</vt:lpstr>
      <vt:lpstr>الاهداف </vt:lpstr>
      <vt:lpstr>السلوك المهني</vt:lpstr>
      <vt:lpstr>تاريخ التمريض وبدايته </vt:lpstr>
      <vt:lpstr>تاريخ التمريض وبدايته </vt:lpstr>
      <vt:lpstr>مراحل تطور الحضارات البشرية </vt:lpstr>
      <vt:lpstr>الشريحة 7</vt:lpstr>
      <vt:lpstr>الشريحة 8</vt:lpstr>
      <vt:lpstr>الشريحة 9</vt:lpstr>
      <vt:lpstr>الشريحة 10</vt:lpstr>
      <vt:lpstr>مهنة التمريض في  الديانات المختلفة</vt:lpstr>
      <vt:lpstr>الشريحة 12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أخلاقيات المهنة</dc:title>
  <dc:creator>noaras</dc:creator>
  <cp:lastModifiedBy>noaras</cp:lastModifiedBy>
  <cp:revision>18</cp:revision>
  <dcterms:created xsi:type="dcterms:W3CDTF">2018-10-24T14:00:46Z</dcterms:created>
  <dcterms:modified xsi:type="dcterms:W3CDTF">2018-10-25T11:33:23Z</dcterms:modified>
</cp:coreProperties>
</file>