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2"/>
  </p:notesMasterIdLst>
  <p:sldIdLst>
    <p:sldId id="264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0373245-2173-41CD-8A24-E7F75640B672}" type="datetimeFigureOut">
              <a:rPr lang="ar-IQ" smtClean="0"/>
              <a:pPr/>
              <a:t>15/02/1440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B07F57A-5DF8-42D8-BB86-4E9A3EB586EC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42A211-6878-4E91-81FB-CB4EF451E4F7}" type="datetime8">
              <a:rPr lang="ar-IQ" smtClean="0"/>
              <a:pPr/>
              <a:t>25 تشرين الأول، 18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5F8C4-9529-4C50-8AEC-25B5CC530CB4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E7E4D3-DDC1-468B-91E3-FAB74FF6924E}" type="datetime8">
              <a:rPr lang="ar-IQ" smtClean="0"/>
              <a:pPr/>
              <a:t>25 تشرين الأول، 18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5F8C4-9529-4C50-8AEC-25B5CC530CB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738FE-994E-4DDF-8B4E-4F26F17F1FEB}" type="datetime8">
              <a:rPr lang="ar-IQ" smtClean="0"/>
              <a:pPr/>
              <a:t>25 تشرين الأول، 18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5F8C4-9529-4C50-8AEC-25B5CC530CB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1ADFA-6BB1-4AAE-9F1F-061568932F78}" type="datetime8">
              <a:rPr lang="ar-IQ" smtClean="0"/>
              <a:pPr/>
              <a:t>25 تشرين الأول، 18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5F8C4-9529-4C50-8AEC-25B5CC530CB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9C49C-1187-4CC5-BE68-727A030AEF45}" type="datetime8">
              <a:rPr lang="ar-IQ" smtClean="0"/>
              <a:pPr/>
              <a:t>25 تشرين الأول، 18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5F8C4-9529-4C50-8AEC-25B5CC530CB4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A6E83-A376-4B96-BDBD-66837C8BF426}" type="datetime8">
              <a:rPr lang="ar-IQ" smtClean="0"/>
              <a:pPr/>
              <a:t>25 تشرين الأول، 18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5F8C4-9529-4C50-8AEC-25B5CC530CB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CF1FA-3C5B-471B-B5E0-51F5776C3B68}" type="datetime8">
              <a:rPr lang="ar-IQ" smtClean="0"/>
              <a:pPr/>
              <a:t>25 تشرين الأول، 18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5F8C4-9529-4C50-8AEC-25B5CC530CB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1388D5-6DCC-4A0F-B81C-B3EFE7898132}" type="datetime8">
              <a:rPr lang="ar-IQ" smtClean="0"/>
              <a:pPr/>
              <a:t>25 تشرين الأول، 18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5F8C4-9529-4C50-8AEC-25B5CC530CB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604E53-D8B4-4B62-9378-D9FD3CB61067}" type="datetime8">
              <a:rPr lang="ar-IQ" smtClean="0"/>
              <a:pPr/>
              <a:t>25 تشرين الأول، 18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5F8C4-9529-4C50-8AEC-25B5CC530CB4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2CBFE-C9BD-49B2-934C-3F149D933E0F}" type="datetime8">
              <a:rPr lang="ar-IQ" smtClean="0"/>
              <a:pPr/>
              <a:t>25 تشرين الأول، 18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5F8C4-9529-4C50-8AEC-25B5CC530CB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920617-38BE-4ED1-9812-6F6062E7991A}" type="datetime8">
              <a:rPr lang="ar-IQ" smtClean="0"/>
              <a:pPr/>
              <a:t>25 تشرين الأول، 18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5F8C4-9529-4C50-8AEC-25B5CC530CB4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1FA168B-4860-4D0F-BC46-1C91CB85EE5A}" type="datetime8">
              <a:rPr lang="ar-IQ" smtClean="0"/>
              <a:pPr/>
              <a:t>25 تشرين الأول، 18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275F8C4-9529-4C50-8AEC-25B5CC530CB4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أخلاقيات المهنة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ar-IQ" sz="2800" b="1" dirty="0" smtClean="0">
                <a:solidFill>
                  <a:schemeClr val="accent4"/>
                </a:solidFill>
              </a:rPr>
              <a:t>قسم تقنيات التمريض</a:t>
            </a:r>
          </a:p>
          <a:p>
            <a:r>
              <a:rPr lang="ar-IQ" sz="2800" b="1" dirty="0" smtClean="0">
                <a:solidFill>
                  <a:schemeClr val="accent4"/>
                </a:solidFill>
              </a:rPr>
              <a:t>المرحلة الثانية</a:t>
            </a:r>
          </a:p>
          <a:p>
            <a:r>
              <a:rPr lang="ar-IQ" sz="2800" b="1" dirty="0" smtClean="0">
                <a:solidFill>
                  <a:schemeClr val="accent4"/>
                </a:solidFill>
              </a:rPr>
              <a:t>م.</a:t>
            </a:r>
            <a:r>
              <a:rPr lang="ar-IQ" sz="2800" b="1" dirty="0" err="1" smtClean="0">
                <a:solidFill>
                  <a:schemeClr val="accent4"/>
                </a:solidFill>
              </a:rPr>
              <a:t>م</a:t>
            </a:r>
            <a:r>
              <a:rPr lang="ar-IQ" sz="2800" b="1" dirty="0" smtClean="0">
                <a:solidFill>
                  <a:schemeClr val="accent4"/>
                </a:solidFill>
              </a:rPr>
              <a:t> نورس عدنان </a:t>
            </a:r>
            <a:r>
              <a:rPr lang="ar-IQ" sz="2800" b="1" dirty="0" err="1" smtClean="0">
                <a:solidFill>
                  <a:schemeClr val="accent4"/>
                </a:solidFill>
              </a:rPr>
              <a:t>عبدالامير</a:t>
            </a:r>
            <a:endParaRPr lang="ar-IQ" sz="2800" b="1" dirty="0">
              <a:solidFill>
                <a:schemeClr val="accent4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BB6B-14D5-4823-ABF1-9E80440EC476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F8C4-9529-4C50-8AEC-25B5CC530CB4}" type="slidenum">
              <a:rPr lang="ar-IQ" smtClean="0"/>
              <a:pPr/>
              <a:t>10</a:t>
            </a:fld>
            <a:endParaRPr lang="ar-IQ"/>
          </a:p>
        </p:txBody>
      </p:sp>
      <p:sp>
        <p:nvSpPr>
          <p:cNvPr id="5" name="سحابة 4"/>
          <p:cNvSpPr/>
          <p:nvPr/>
        </p:nvSpPr>
        <p:spPr>
          <a:xfrm>
            <a:off x="2428860" y="1857364"/>
            <a:ext cx="5357850" cy="3143272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11500" dirty="0" smtClean="0">
                <a:latin typeface="Arabic Typesetting" pitchFamily="66" charset="-78"/>
                <a:cs typeface="Arabic Typesetting" pitchFamily="66" charset="-78"/>
              </a:rPr>
              <a:t>النهاية</a:t>
            </a:r>
            <a:endParaRPr lang="ar-IQ" sz="115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err="1" smtClean="0"/>
              <a:t>الاهداف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بعد نهاية المحاضرة سيكون </a:t>
            </a:r>
            <a:r>
              <a:rPr lang="ar-IQ" dirty="0" smtClean="0"/>
              <a:t>الطالب </a:t>
            </a:r>
            <a:r>
              <a:rPr lang="ar-IQ" dirty="0" smtClean="0"/>
              <a:t>قادرا </a:t>
            </a:r>
            <a:r>
              <a:rPr lang="ar-IQ" dirty="0" smtClean="0"/>
              <a:t>على </a:t>
            </a:r>
            <a:r>
              <a:rPr lang="ar-IQ" dirty="0" err="1" smtClean="0"/>
              <a:t>ان</a:t>
            </a:r>
            <a:r>
              <a:rPr lang="ar-IQ" dirty="0" smtClean="0"/>
              <a:t> :</a:t>
            </a:r>
          </a:p>
          <a:p>
            <a:r>
              <a:rPr lang="ar-IQ" dirty="0" smtClean="0"/>
              <a:t>يعرف دستور المهنة.</a:t>
            </a:r>
          </a:p>
          <a:p>
            <a:r>
              <a:rPr lang="ar-IQ" dirty="0" smtClean="0"/>
              <a:t>يعدد فوائد دستور المهنة.</a:t>
            </a:r>
          </a:p>
          <a:p>
            <a:r>
              <a:rPr lang="ar-IQ" dirty="0" smtClean="0"/>
              <a:t> يتعرف على حقوق المريض والممرض.</a:t>
            </a:r>
          </a:p>
          <a:p>
            <a:r>
              <a:rPr lang="ar-IQ" dirty="0" smtClean="0"/>
              <a:t>يشرح دور الممرضة وعلاقتها بالمجتمع والعاملين معها.</a:t>
            </a:r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F8C4-9529-4C50-8AEC-25B5CC530CB4}" type="slidenum">
              <a:rPr lang="ar-IQ" smtClean="0"/>
              <a:pPr/>
              <a:t>2</a:t>
            </a:fld>
            <a:endParaRPr lang="ar-IQ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b="1" dirty="0"/>
              <a:t>دساتير مهنة </a:t>
            </a:r>
            <a:r>
              <a:rPr lang="ar-IQ" b="1" dirty="0" smtClean="0"/>
              <a:t>التمريض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b="1" dirty="0"/>
              <a:t>تعريف القانون:-</a:t>
            </a:r>
            <a:r>
              <a:rPr lang="ar-IQ" dirty="0"/>
              <a:t> هو مجموعة من القواعد والنظم التي تحدد العلاقات الاجتماعية لمجتمع معين وتلزم أفراد ذلك المجتمع بأتباع هذه القواعد . ومن أهدافه ضمان حرية الأفراد </a:t>
            </a:r>
            <a:r>
              <a:rPr lang="ar-IQ" dirty="0" smtClean="0"/>
              <a:t>.يجب </a:t>
            </a:r>
            <a:r>
              <a:rPr lang="ar-IQ" dirty="0"/>
              <a:t>أن يطبق القانون على جميع أفراد المجتمع سواسية بدون تفرقة ويؤدي </a:t>
            </a:r>
            <a:r>
              <a:rPr lang="ar-IQ" dirty="0" err="1"/>
              <a:t>الى</a:t>
            </a:r>
            <a:r>
              <a:rPr lang="ar-IQ" dirty="0"/>
              <a:t> حماية الفرد من الآخرين .</a:t>
            </a:r>
            <a:endParaRPr lang="en-US" dirty="0"/>
          </a:p>
          <a:p>
            <a:r>
              <a:rPr lang="ar-IQ" b="1" dirty="0" smtClean="0"/>
              <a:t>تعريف </a:t>
            </a:r>
            <a:r>
              <a:rPr lang="ar-IQ" b="1" dirty="0"/>
              <a:t>دستور الآداب المهنية : </a:t>
            </a:r>
            <a:r>
              <a:rPr lang="ar-IQ" dirty="0"/>
              <a:t>هي لائحة بقوانين ووصايا لممارسي المهنة تلزمهم </a:t>
            </a:r>
            <a:r>
              <a:rPr lang="ar-IQ" dirty="0" err="1"/>
              <a:t>باتباع</a:t>
            </a:r>
            <a:r>
              <a:rPr lang="ar-IQ" dirty="0"/>
              <a:t> القواعد الأساسية التي تحكم العلاقات المهنية 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F8C4-9529-4C50-8AEC-25B5CC530CB4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/>
              <a:t>فوائد دساتير المهنة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ar-IQ" dirty="0"/>
              <a:t>حماية حقوق المرضى وحفظ حقوق الممرض وحمايته من الوقوع في الخطأ والتعرض </a:t>
            </a:r>
            <a:r>
              <a:rPr lang="ar-IQ" dirty="0" err="1"/>
              <a:t>الى</a:t>
            </a:r>
            <a:r>
              <a:rPr lang="ar-IQ" dirty="0"/>
              <a:t> ملاحقة القانون .</a:t>
            </a:r>
            <a:endParaRPr lang="en-US" dirty="0"/>
          </a:p>
          <a:p>
            <a:pPr lvl="0"/>
            <a:r>
              <a:rPr lang="ar-IQ" dirty="0"/>
              <a:t>تنظيم علاقات الأفراد </a:t>
            </a:r>
            <a:r>
              <a:rPr lang="ar-IQ" dirty="0" err="1"/>
              <a:t>الأنسانية</a:t>
            </a:r>
            <a:r>
              <a:rPr lang="ar-IQ" dirty="0"/>
              <a:t> والمهنية في التمريض .</a:t>
            </a:r>
            <a:endParaRPr lang="en-US" dirty="0"/>
          </a:p>
          <a:p>
            <a:pPr lvl="0"/>
            <a:r>
              <a:rPr lang="ar-IQ" dirty="0"/>
              <a:t>يستفاد منها لوضع وتخطيط مناهج التمريض .</a:t>
            </a:r>
            <a:endParaRPr lang="en-US" dirty="0"/>
          </a:p>
          <a:p>
            <a:r>
              <a:rPr lang="ar-IQ" dirty="0"/>
              <a:t>رفع مستوى المهنة </a:t>
            </a:r>
            <a:r>
              <a:rPr lang="ar-IQ" dirty="0" smtClean="0"/>
              <a:t>.</a:t>
            </a:r>
          </a:p>
          <a:p>
            <a:pPr lvl="0"/>
            <a:r>
              <a:rPr lang="ar-IQ" dirty="0"/>
              <a:t>وسيلة لرفع مستوى الأداء وزيادة الخبرة والمعرفة العلمية والعملية لدى الممرض أو الممرضة .</a:t>
            </a:r>
            <a:endParaRPr lang="en-US" dirty="0"/>
          </a:p>
          <a:p>
            <a:r>
              <a:rPr lang="ar-IQ" dirty="0"/>
              <a:t>تساعد على اتخاذ القرارات المناسبة في الوقت المناسب ومواجهة </a:t>
            </a:r>
            <a:r>
              <a:rPr lang="ar-IQ" dirty="0" smtClean="0"/>
              <a:t>المصاعب.</a:t>
            </a:r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F8C4-9529-4C50-8AEC-25B5CC530CB4}" type="slidenum">
              <a:rPr lang="ar-IQ" smtClean="0"/>
              <a:pPr/>
              <a:t>4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/>
              <a:t>قواعد خدمات التمريض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IQ" dirty="0" err="1"/>
              <a:t>ان</a:t>
            </a:r>
            <a:r>
              <a:rPr lang="ar-IQ" dirty="0"/>
              <a:t> رسالة التمريض </a:t>
            </a:r>
            <a:r>
              <a:rPr lang="ar-IQ" dirty="0" err="1"/>
              <a:t>الأنسانية</a:t>
            </a:r>
            <a:r>
              <a:rPr lang="ar-IQ" dirty="0"/>
              <a:t> تستند على قواعد وعلى الممرضة أن تكون ملمة </a:t>
            </a:r>
            <a:r>
              <a:rPr lang="ar-IQ" dirty="0" err="1"/>
              <a:t>بها</a:t>
            </a:r>
            <a:r>
              <a:rPr lang="ar-IQ" dirty="0"/>
              <a:t> ومنها :</a:t>
            </a:r>
            <a:endParaRPr lang="en-US" dirty="0"/>
          </a:p>
          <a:p>
            <a:pPr lvl="0"/>
            <a:r>
              <a:rPr lang="ar-IQ" dirty="0"/>
              <a:t>التعرف على احتياجات كل مريض .</a:t>
            </a:r>
            <a:endParaRPr lang="en-US" dirty="0"/>
          </a:p>
          <a:p>
            <a:pPr lvl="0"/>
            <a:r>
              <a:rPr lang="ar-IQ" dirty="0"/>
              <a:t>حماية المريض من عوامل ومسببات الخطر .</a:t>
            </a:r>
            <a:endParaRPr lang="en-US" dirty="0"/>
          </a:p>
          <a:p>
            <a:pPr lvl="0"/>
            <a:r>
              <a:rPr lang="ar-IQ" dirty="0"/>
              <a:t>تحسين العناية التمريضية وتحسين استعمال الأدوات </a:t>
            </a:r>
            <a:r>
              <a:rPr lang="ar-IQ" dirty="0" err="1"/>
              <a:t>والالات</a:t>
            </a:r>
            <a:r>
              <a:rPr lang="ar-IQ" dirty="0"/>
              <a:t> مع مراعاة الدقة في استعمالها والمحافظة عليها من التلف . </a:t>
            </a:r>
            <a:endParaRPr lang="en-US" dirty="0"/>
          </a:p>
          <a:p>
            <a:r>
              <a:rPr lang="ar-IQ" dirty="0"/>
              <a:t>4-</a:t>
            </a:r>
            <a:r>
              <a:rPr lang="ar-IQ" dirty="0" err="1"/>
              <a:t>الأقرار</a:t>
            </a:r>
            <a:r>
              <a:rPr lang="ar-IQ" dirty="0"/>
              <a:t> </a:t>
            </a:r>
            <a:r>
              <a:rPr lang="ar-IQ" dirty="0" err="1"/>
              <a:t>والأعتراف</a:t>
            </a:r>
            <a:r>
              <a:rPr lang="ar-IQ" dirty="0"/>
              <a:t> بالخطأ عند </a:t>
            </a:r>
            <a:r>
              <a:rPr lang="ar-IQ" dirty="0" err="1"/>
              <a:t>الأهمال</a:t>
            </a:r>
            <a:r>
              <a:rPr lang="ar-IQ" dirty="0"/>
              <a:t> أو ارتكاب عمل خاطئ بقصد أو بغير قصد.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F8C4-9529-4C50-8AEC-25B5CC530CB4}" type="slidenum">
              <a:rPr lang="ar-IQ" smtClean="0"/>
              <a:pPr/>
              <a:t>5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حقوق المريض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ar-IQ" dirty="0"/>
              <a:t>تلقي الرعاية الصحية باهتمام واحترام وكرامة .</a:t>
            </a:r>
            <a:endParaRPr lang="en-US" dirty="0"/>
          </a:p>
          <a:p>
            <a:pPr lvl="0"/>
            <a:r>
              <a:rPr lang="ar-IQ" dirty="0"/>
              <a:t>معرفة تشخيصه وكافة </a:t>
            </a:r>
            <a:r>
              <a:rPr lang="ar-IQ" dirty="0" err="1"/>
              <a:t>الأجراءات</a:t>
            </a:r>
            <a:r>
              <a:rPr lang="ar-IQ" dirty="0"/>
              <a:t> وتأثيرها على صحته .</a:t>
            </a:r>
            <a:endParaRPr lang="en-US" dirty="0"/>
          </a:p>
          <a:p>
            <a:r>
              <a:rPr lang="ar-IQ" dirty="0"/>
              <a:t>رفض أي </a:t>
            </a:r>
            <a:r>
              <a:rPr lang="ar-IQ" dirty="0" err="1"/>
              <a:t>اجراء</a:t>
            </a:r>
            <a:r>
              <a:rPr lang="ar-IQ" dirty="0"/>
              <a:t> صحي </a:t>
            </a:r>
            <a:r>
              <a:rPr lang="ar-IQ" dirty="0" smtClean="0"/>
              <a:t>يتلقاه.</a:t>
            </a:r>
          </a:p>
          <a:p>
            <a:pPr lvl="0"/>
            <a:r>
              <a:rPr lang="ar-IQ" dirty="0"/>
              <a:t>معرفة وطلب الخدمات المتوفرة في المؤسسة الصحية . </a:t>
            </a:r>
            <a:endParaRPr lang="en-US" dirty="0"/>
          </a:p>
          <a:p>
            <a:pPr lvl="0"/>
            <a:r>
              <a:rPr lang="ar-IQ" dirty="0"/>
              <a:t>ممارسة شعائره الدينية .  </a:t>
            </a:r>
            <a:endParaRPr lang="en-US" dirty="0"/>
          </a:p>
          <a:p>
            <a:pPr>
              <a:buNone/>
            </a:pPr>
            <a:r>
              <a:rPr lang="ar-IQ" b="1" dirty="0"/>
              <a:t>حقوق </a:t>
            </a:r>
            <a:r>
              <a:rPr lang="ar-IQ" b="1" dirty="0" smtClean="0"/>
              <a:t>الممرض:</a:t>
            </a:r>
          </a:p>
          <a:p>
            <a:r>
              <a:rPr lang="ar-IQ" dirty="0"/>
              <a:t>ممارسة مهنة التمريض وفق معايير الممارسة المهنية المعمول </a:t>
            </a:r>
            <a:r>
              <a:rPr lang="ar-IQ" dirty="0" err="1"/>
              <a:t>بها</a:t>
            </a:r>
            <a:r>
              <a:rPr lang="ar-IQ" dirty="0"/>
              <a:t> في نقابة </a:t>
            </a:r>
            <a:r>
              <a:rPr lang="ar-IQ" dirty="0" smtClean="0"/>
              <a:t>التمريض.</a:t>
            </a:r>
            <a:r>
              <a:rPr lang="ar-IQ" b="1" dirty="0" smtClean="0"/>
              <a:t> </a:t>
            </a:r>
            <a:endParaRPr lang="ar-IQ" b="1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F8C4-9529-4C50-8AEC-25B5CC530CB4}" type="slidenum">
              <a:rPr lang="ar-IQ" smtClean="0"/>
              <a:pPr/>
              <a:t>6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IQ" dirty="0"/>
              <a:t>المعاملة بكرامة واحترام من قبل الفريق الصحي .</a:t>
            </a:r>
            <a:endParaRPr lang="en-US" dirty="0"/>
          </a:p>
          <a:p>
            <a:pPr lvl="0"/>
            <a:r>
              <a:rPr lang="ar-IQ" dirty="0" err="1"/>
              <a:t>توفربيئة</a:t>
            </a:r>
            <a:r>
              <a:rPr lang="ar-IQ" dirty="0"/>
              <a:t> آمنة تتوفر فيها شروط السلامة </a:t>
            </a:r>
            <a:r>
              <a:rPr lang="ar-IQ" dirty="0" err="1"/>
              <a:t>و</a:t>
            </a:r>
            <a:r>
              <a:rPr lang="ar-IQ" dirty="0"/>
              <a:t> الأمان .</a:t>
            </a:r>
            <a:endParaRPr lang="en-US" dirty="0"/>
          </a:p>
          <a:p>
            <a:pPr lvl="0"/>
            <a:r>
              <a:rPr lang="ar-IQ" dirty="0"/>
              <a:t>الحصول على امتيازات خدمات وظيفية شاملة .</a:t>
            </a:r>
            <a:endParaRPr lang="en-US" dirty="0"/>
          </a:p>
          <a:p>
            <a:pPr lvl="0"/>
            <a:r>
              <a:rPr lang="ar-IQ" dirty="0"/>
              <a:t>معرفة طبيعة الأمراض لجميع المرضى .</a:t>
            </a:r>
            <a:endParaRPr lang="en-US" dirty="0"/>
          </a:p>
          <a:p>
            <a:r>
              <a:rPr lang="ar-IQ" dirty="0"/>
              <a:t>الحماية من التعرض لأية تحرشات جنسية </a:t>
            </a:r>
            <a:r>
              <a:rPr lang="ar-IQ" dirty="0" smtClean="0"/>
              <a:t>.</a:t>
            </a:r>
          </a:p>
          <a:p>
            <a:r>
              <a:rPr lang="ar-IQ" dirty="0"/>
              <a:t>التعليم المستمر وتطوير المهارات 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F8C4-9529-4C50-8AEC-25B5CC530CB4}" type="slidenum">
              <a:rPr lang="ar-IQ" smtClean="0"/>
              <a:pPr/>
              <a:t>7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/>
              <a:t>قانون مجلس التمريض العالمي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/>
              <a:t>وضع مجلس التمريض العالمي </a:t>
            </a:r>
            <a:r>
              <a:rPr lang="ar-IQ" dirty="0" err="1"/>
              <a:t>قانونآ</a:t>
            </a:r>
            <a:r>
              <a:rPr lang="ar-IQ" dirty="0"/>
              <a:t> تتلخص فيه مسؤولية الممرضة الأساسية وهي كالأتي :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  <a:p>
            <a:pPr>
              <a:buNone/>
            </a:pPr>
            <a:r>
              <a:rPr lang="ar-IQ" dirty="0" smtClean="0"/>
              <a:t>1- </a:t>
            </a:r>
            <a:r>
              <a:rPr lang="ar-IQ" sz="3000" dirty="0"/>
              <a:t>شفاء المريض والسعي المتواصل لتحسين حالته الصحية .</a:t>
            </a:r>
            <a:endParaRPr lang="en-US" sz="3000" dirty="0"/>
          </a:p>
          <a:p>
            <a:pPr>
              <a:buNone/>
            </a:pPr>
            <a:r>
              <a:rPr lang="ar-IQ" sz="3000" dirty="0" smtClean="0"/>
              <a:t>2-القضاء </a:t>
            </a:r>
            <a:r>
              <a:rPr lang="ar-IQ" sz="3000" dirty="0"/>
              <a:t>على الألم وتقليل المعاناة .</a:t>
            </a:r>
            <a:endParaRPr lang="en-US" sz="3000" dirty="0"/>
          </a:p>
          <a:p>
            <a:pPr>
              <a:buNone/>
            </a:pPr>
            <a:r>
              <a:rPr lang="ar-IQ" sz="3000" dirty="0" smtClean="0"/>
              <a:t>3-جلب </a:t>
            </a:r>
            <a:r>
              <a:rPr lang="ar-IQ" sz="3000" dirty="0"/>
              <a:t>الراحة والطمأنينة النفسية للمريض .</a:t>
            </a:r>
            <a:endParaRPr lang="en-US" sz="3000" dirty="0"/>
          </a:p>
          <a:p>
            <a:pPr>
              <a:buNone/>
            </a:pPr>
            <a:r>
              <a:rPr lang="ar-IQ" sz="3000" dirty="0" smtClean="0"/>
              <a:t>4-تعليم </a:t>
            </a:r>
            <a:r>
              <a:rPr lang="ar-IQ" sz="3000" dirty="0"/>
              <a:t>وتثقيف المريض حول حالته الصحية وتقديم النصائح </a:t>
            </a:r>
            <a:r>
              <a:rPr lang="ar-IQ" sz="3000" dirty="0" smtClean="0"/>
              <a:t>والإرشادات </a:t>
            </a:r>
            <a:r>
              <a:rPr lang="ar-IQ" sz="3000" dirty="0"/>
              <a:t>الصحية .</a:t>
            </a:r>
            <a:endParaRPr lang="en-US" sz="3000" dirty="0"/>
          </a:p>
          <a:p>
            <a:pPr>
              <a:buNone/>
            </a:pPr>
            <a:r>
              <a:rPr lang="ar-IQ" sz="3000" dirty="0" smtClean="0"/>
              <a:t>5-الوقاية </a:t>
            </a:r>
            <a:r>
              <a:rPr lang="ar-IQ" sz="3000" dirty="0"/>
              <a:t>من الأمراض </a:t>
            </a:r>
            <a:r>
              <a:rPr lang="ar-IQ" sz="3000" dirty="0" smtClean="0"/>
              <a:t>.</a:t>
            </a:r>
          </a:p>
          <a:p>
            <a:pPr>
              <a:buNone/>
            </a:pPr>
            <a:r>
              <a:rPr lang="ar-IQ" sz="2800" b="1" dirty="0"/>
              <a:t>وهدفه هو الحفاظ على الحياة </a:t>
            </a:r>
            <a:r>
              <a:rPr lang="ar-IQ" sz="2800" b="1" dirty="0" err="1"/>
              <a:t>وادامة</a:t>
            </a:r>
            <a:r>
              <a:rPr lang="ar-IQ" sz="2800" b="1" dirty="0"/>
              <a:t> وتطوير مهنة التمريض.</a:t>
            </a:r>
            <a:endParaRPr lang="ar-IQ" sz="3000" dirty="0" smtClean="0"/>
          </a:p>
          <a:p>
            <a:pPr>
              <a:buNone/>
            </a:pPr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F8C4-9529-4C50-8AEC-25B5CC530CB4}" type="slidenum">
              <a:rPr lang="ar-IQ" smtClean="0"/>
              <a:pPr/>
              <a:t>8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الممرضة </a:t>
            </a:r>
            <a:r>
              <a:rPr lang="ar-IQ" dirty="0" err="1"/>
              <a:t>و</a:t>
            </a:r>
            <a:r>
              <a:rPr lang="ar-IQ" dirty="0"/>
              <a:t> العلاقات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/>
              <a:t>الممرضة والمجتمع </a:t>
            </a:r>
            <a:endParaRPr lang="ar-IQ" b="1" dirty="0" smtClean="0"/>
          </a:p>
          <a:p>
            <a:r>
              <a:rPr lang="ar-IQ" b="1" dirty="0"/>
              <a:t>الممرضة وممارسة المهنة </a:t>
            </a:r>
            <a:endParaRPr lang="ar-IQ" b="1" dirty="0" smtClean="0"/>
          </a:p>
          <a:p>
            <a:r>
              <a:rPr lang="ar-IQ" b="1" dirty="0"/>
              <a:t>الممرضة </a:t>
            </a:r>
            <a:r>
              <a:rPr lang="ar-IQ" b="1" dirty="0" err="1"/>
              <a:t>و</a:t>
            </a:r>
            <a:r>
              <a:rPr lang="ar-IQ" b="1" dirty="0"/>
              <a:t> العاملين معها </a:t>
            </a:r>
            <a:endParaRPr lang="ar-IQ" b="1" dirty="0" smtClean="0"/>
          </a:p>
          <a:p>
            <a:r>
              <a:rPr lang="ar-IQ" b="1" dirty="0"/>
              <a:t>علاقة الممرضة مع المريض </a:t>
            </a:r>
            <a:endParaRPr lang="ar-IQ" b="1" dirty="0" smtClean="0"/>
          </a:p>
          <a:p>
            <a:r>
              <a:rPr lang="ar-IQ" b="1" dirty="0"/>
              <a:t>علاقة الممرضة المهنية مع الطبيب </a:t>
            </a:r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F8C4-9529-4C50-8AEC-25B5CC530CB4}" type="slidenum">
              <a:rPr lang="ar-IQ" smtClean="0"/>
              <a:pPr/>
              <a:t>9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</TotalTime>
  <Words>380</Words>
  <Application>Microsoft Office PowerPoint</Application>
  <PresentationFormat>عرض على الشاشة (3:4)‏</PresentationFormat>
  <Paragraphs>66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انقلاب</vt:lpstr>
      <vt:lpstr>أخلاقيات المهنة</vt:lpstr>
      <vt:lpstr>الاهداف</vt:lpstr>
      <vt:lpstr>دساتير مهنة التمريض</vt:lpstr>
      <vt:lpstr>فوائد دساتير المهنة </vt:lpstr>
      <vt:lpstr>قواعد خدمات التمريض</vt:lpstr>
      <vt:lpstr>حقوق المريض </vt:lpstr>
      <vt:lpstr>الشريحة 7</vt:lpstr>
      <vt:lpstr>قانون مجلس التمريض العالمي </vt:lpstr>
      <vt:lpstr>الممرضة و العلاقات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noaras</dc:creator>
  <cp:lastModifiedBy>noaras</cp:lastModifiedBy>
  <cp:revision>11</cp:revision>
  <dcterms:created xsi:type="dcterms:W3CDTF">2018-10-24T18:15:49Z</dcterms:created>
  <dcterms:modified xsi:type="dcterms:W3CDTF">2018-10-25T12:07:50Z</dcterms:modified>
</cp:coreProperties>
</file>