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74642"/>
          </a:xfrm>
        </p:spPr>
        <p:txBody>
          <a:bodyPr>
            <a:normAutofit fontScale="90000"/>
          </a:bodyPr>
          <a:lstStyle/>
          <a:p>
            <a:r>
              <a:rPr lang="ar-IQ" sz="8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r>
            <a:br>
              <a:rPr lang="ar-IQ" sz="8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br>
            <a:r>
              <a:rPr lang="ar-IQ" sz="8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r>
            <a:br>
              <a:rPr lang="ar-IQ" sz="8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br>
            <a:r>
              <a:rPr lang="ar-IQ" sz="8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حق التملك</a:t>
            </a:r>
            <a:r>
              <a:rPr lang="ar-IQ" sz="8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r>
            <a:br>
              <a:rPr lang="ar-IQ" sz="8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br>
            <a:r>
              <a:rPr lang="ar-IQ" sz="8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r>
            <a:br>
              <a:rPr lang="ar-IQ" sz="8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br>
            <a:endParaRPr lang="ar-IQ" sz="88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IQ" sz="4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 </a:t>
            </a:r>
            <a:r>
              <a:rPr lang="ar-IQ" sz="4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هو واحد من الحقوق التي يتمتّع فيها الفرد المواطن في دولته أو خارجها، ويحق له التصرف بما يملكه دون أيّ ضغط من أي جانب، توجد العديد من أنواع الملكيّة، ويختلف نظام الملكيّة من دولة إلى أخرى، ومن إقليم إلى آخر، وتعتبر الملكيّة الأساس في المجتمعات القديمة والحديثة، وتعد البنية الأساسيّة في تطوير النظام الاجتماعيّ، والاقتصادي الرأسماليّ</a:t>
            </a:r>
            <a:r>
              <a:rPr lang="ar-IQ" sz="4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a:t>
            </a:r>
            <a:r>
              <a:rPr lang="ar-IQ" sz="4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
            </a:r>
            <a:br>
              <a:rPr lang="ar-IQ" sz="40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br>
            <a:endParaRPr lang="ar-IQ" sz="40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a:bodyPr>
          <a:lstStyle/>
          <a:p>
            <a:r>
              <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
            </a:r>
            <a:br>
              <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br>
            <a:r>
              <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
            </a:r>
            <a:br>
              <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br>
            <a:r>
              <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أنواع حقوق التملك</a:t>
            </a:r>
            <a:r>
              <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
            </a:r>
            <a:br>
              <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br>
            <a:r>
              <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
            </a:r>
            <a:br>
              <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br>
            <a:endParaRPr lang="ar-IQ" sz="7200"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IQ"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الممتلكات الشخصية</a:t>
            </a:r>
            <a:r>
              <a:rPr lang="ar-IQ"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
            </a:r>
            <a:br>
              <a:rPr lang="ar-IQ"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br>
            <a:r>
              <a:rPr lang="ar-IQ"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 </a:t>
            </a:r>
            <a:r>
              <a:rPr lang="ar-IQ"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تُعرف في القانون العام باسم المنقولات كالعقارات، والأراضي، والمباني، والسلع، والمال، </a:t>
            </a:r>
            <a:r>
              <a:rPr lang="ar-IQ"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والصكوك </a:t>
            </a:r>
            <a:r>
              <a:rPr lang="ar-IQ"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القابلة للتداول، والأوراق </a:t>
            </a:r>
            <a:r>
              <a:rPr lang="ar-IQ"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الماليّة</a:t>
            </a:r>
            <a:endParaRPr lang="ar-IQ" b="1" dirty="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الملكية الخاصة</a:t>
            </a:r>
            <a:r>
              <a:rPr lang="ar-IQ"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
            </a:r>
            <a:br>
              <a:rPr lang="ar-IQ"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br>
            <a:r>
              <a:rPr lang="ar-IQ"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 </a:t>
            </a:r>
            <a:r>
              <a:rPr lang="ar-IQ"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يستطيع فرد أو مجموعة من الأفراد امتلاك مجموعة من الأسماء في الشركات، وامتلاك كيانات قانونيّة كشركات التأمين على الحياة المشتركة، والاتحادات الائتمانية، والمؤسسات، والجمعيات التعاونية</a:t>
            </a:r>
            <a:br>
              <a:rPr lang="ar-IQ"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br>
            <a:r>
              <a:rPr lang="ar-IQ"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
            </a:r>
            <a:br>
              <a:rPr lang="ar-IQ"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br>
            <a:endParaRPr lang="ar-IQ"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IQ" b="1" dirty="0" smtClean="0">
                <a:ln w="10541" cmpd="sng">
                  <a:solidFill>
                    <a:srgbClr val="7D7D7D">
                      <a:tint val="100000"/>
                      <a:shade val="100000"/>
                      <a:satMod val="110000"/>
                    </a:srgbClr>
                  </a:solidFill>
                  <a:prstDash val="solid"/>
                </a:ln>
                <a:solidFill>
                  <a:srgbClr val="FF0000"/>
                </a:solidFill>
              </a:rPr>
              <a:t>الملكية </a:t>
            </a:r>
            <a:r>
              <a:rPr lang="ar-IQ" b="1" dirty="0" smtClean="0">
                <a:ln w="10541" cmpd="sng">
                  <a:solidFill>
                    <a:srgbClr val="7D7D7D">
                      <a:tint val="100000"/>
                      <a:shade val="100000"/>
                      <a:satMod val="110000"/>
                    </a:srgbClr>
                  </a:solidFill>
                  <a:prstDash val="solid"/>
                </a:ln>
                <a:solidFill>
                  <a:srgbClr val="FF0000"/>
                </a:solidFill>
              </a:rPr>
              <a:t>الفكرية</a:t>
            </a:r>
            <a:r>
              <a:rPr lang="ar-IQ" b="1" dirty="0" smtClean="0">
                <a:ln w="10541" cmpd="sng">
                  <a:solidFill>
                    <a:srgbClr val="7D7D7D">
                      <a:tint val="100000"/>
                      <a:shade val="100000"/>
                      <a:satMod val="110000"/>
                    </a:srgbClr>
                  </a:solidFill>
                  <a:prstDash val="solid"/>
                </a:ln>
                <a:solidFill>
                  <a:schemeClr val="accent2">
                    <a:lumMod val="75000"/>
                  </a:schemeClr>
                </a:solidFill>
              </a:rPr>
              <a:t/>
            </a:r>
            <a:br>
              <a:rPr lang="ar-IQ" b="1" dirty="0" smtClean="0">
                <a:ln w="10541" cmpd="sng">
                  <a:solidFill>
                    <a:srgbClr val="7D7D7D">
                      <a:tint val="100000"/>
                      <a:shade val="100000"/>
                      <a:satMod val="110000"/>
                    </a:srgbClr>
                  </a:solidFill>
                  <a:prstDash val="solid"/>
                </a:ln>
                <a:solidFill>
                  <a:schemeClr val="accent2">
                    <a:lumMod val="75000"/>
                  </a:schemeClr>
                </a:solidFill>
              </a:rPr>
            </a:br>
            <a:r>
              <a:rPr lang="ar-IQ" b="1" dirty="0" smtClean="0">
                <a:ln w="10541" cmpd="sng">
                  <a:solidFill>
                    <a:srgbClr val="7D7D7D">
                      <a:tint val="100000"/>
                      <a:shade val="100000"/>
                      <a:satMod val="110000"/>
                    </a:srgbClr>
                  </a:solidFill>
                  <a:prstDash val="solid"/>
                </a:ln>
                <a:solidFill>
                  <a:schemeClr val="accent2">
                    <a:lumMod val="75000"/>
                  </a:schemeClr>
                </a:solidFill>
              </a:rPr>
              <a:t> </a:t>
            </a:r>
            <a:r>
              <a:rPr lang="ar-IQ" b="1" dirty="0" smtClean="0">
                <a:ln w="10541" cmpd="sng">
                  <a:solidFill>
                    <a:srgbClr val="7D7D7D">
                      <a:tint val="100000"/>
                      <a:shade val="100000"/>
                      <a:satMod val="110000"/>
                    </a:srgbClr>
                  </a:solidFill>
                  <a:prstDash val="solid"/>
                </a:ln>
                <a:solidFill>
                  <a:schemeClr val="accent2">
                    <a:lumMod val="75000"/>
                  </a:schemeClr>
                </a:solidFill>
              </a:rPr>
              <a:t>تشير إلى الحق القانوني للشخص الذي قام بابتكار شيء ناجم عن نتاج العقل، والفكر، وتمنح قوانين الملكيّة الفكريّة حزمة من الحقوق </a:t>
            </a:r>
            <a:r>
              <a:rPr lang="ar-IQ" b="1" dirty="0" err="1" smtClean="0">
                <a:ln w="10541" cmpd="sng">
                  <a:solidFill>
                    <a:srgbClr val="7D7D7D">
                      <a:tint val="100000"/>
                      <a:shade val="100000"/>
                      <a:satMod val="110000"/>
                    </a:srgbClr>
                  </a:solidFill>
                  <a:prstDash val="solid"/>
                </a:ln>
                <a:solidFill>
                  <a:schemeClr val="accent2">
                    <a:lumMod val="75000"/>
                  </a:schemeClr>
                </a:solidFill>
              </a:rPr>
              <a:t>الحصرية</a:t>
            </a:r>
            <a:r>
              <a:rPr lang="ar-IQ" b="1" dirty="0" smtClean="0">
                <a:ln w="10541" cmpd="sng">
                  <a:solidFill>
                    <a:srgbClr val="7D7D7D">
                      <a:tint val="100000"/>
                      <a:shade val="100000"/>
                      <a:satMod val="110000"/>
                    </a:srgbClr>
                  </a:solidFill>
                  <a:prstDash val="solid"/>
                </a:ln>
                <a:solidFill>
                  <a:schemeClr val="accent2">
                    <a:lumMod val="75000"/>
                  </a:schemeClr>
                </a:solidFill>
              </a:rPr>
              <a:t> في الأشياء التي تتعلق بهذه </a:t>
            </a:r>
            <a:r>
              <a:rPr lang="ar-IQ" b="1" dirty="0" smtClean="0">
                <a:ln w="10541" cmpd="sng">
                  <a:solidFill>
                    <a:srgbClr val="7D7D7D">
                      <a:tint val="100000"/>
                      <a:shade val="100000"/>
                      <a:satMod val="110000"/>
                    </a:srgbClr>
                  </a:solidFill>
                  <a:prstDash val="solid"/>
                </a:ln>
                <a:solidFill>
                  <a:schemeClr val="accent2">
                    <a:lumMod val="75000"/>
                  </a:schemeClr>
                </a:solidFill>
              </a:rPr>
              <a:t>الأمور</a:t>
            </a:r>
            <a:endParaRPr lang="ar-IQ" b="1" dirty="0">
              <a:ln w="10541" cmpd="sng">
                <a:solidFill>
                  <a:srgbClr val="7D7D7D">
                    <a:tint val="100000"/>
                    <a:shade val="100000"/>
                    <a:satMod val="110000"/>
                  </a:srgbClr>
                </a:solidFill>
                <a:prstDash val="solid"/>
              </a:ln>
              <a:solidFill>
                <a:schemeClr val="accent2">
                  <a:lumMod val="75000"/>
                </a:schemeClr>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Words>
  <Application>Microsoft Office PowerPoint</Application>
  <PresentationFormat>عرض على الشاشة (3:4)‏</PresentationFormat>
  <Paragraphs>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  حق التملك  </vt:lpstr>
      <vt:lpstr> هو واحد من الحقوق التي يتمتّع فيها الفرد المواطن في دولته أو خارجها، ويحق له التصرف بما يملكه دون أيّ ضغط من أي جانب، توجد العديد من أنواع الملكيّة، ويختلف نظام الملكيّة من دولة إلى أخرى، ومن إقليم إلى آخر، وتعتبر الملكيّة الأساس في المجتمعات القديمة والحديثة، وتعد البنية الأساسيّة في تطوير النظام الاجتماعيّ، والاقتصادي الرأسماليّ. </vt:lpstr>
      <vt:lpstr>  أنواع حقوق التملك  </vt:lpstr>
      <vt:lpstr>الممتلكات الشخصية  تُعرف في القانون العام باسم المنقولات كالعقارات، والأراضي، والمباني، والسلع، والمال، والصكوك القابلة للتداول، والأوراق الماليّة</vt:lpstr>
      <vt:lpstr>الملكية الخاصة  يستطيع فرد أو مجموعة من الأفراد امتلاك مجموعة من الأسماء في الشركات، وامتلاك كيانات قانونيّة كشركات التأمين على الحياة المشتركة، والاتحادات الائتمانية، والمؤسسات، والجمعيات التعاونية  </vt:lpstr>
      <vt:lpstr>الملكية الفكرية  تشير إلى الحق القانوني للشخص الذي قام بابتكار شيء ناجم عن نتاج العقل، والفكر، وتمنح قوانين الملكيّة الفكريّة حزمة من الحقوق الحصرية في الأشياء التي تتعلق بهذه الأمور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حق التملك  </dc:title>
  <dc:creator>Windows 7</dc:creator>
  <cp:lastModifiedBy>DR.Ahmed Saker 2O14</cp:lastModifiedBy>
  <cp:revision>1</cp:revision>
  <dcterms:created xsi:type="dcterms:W3CDTF">2018-12-28T14:39:44Z</dcterms:created>
  <dcterms:modified xsi:type="dcterms:W3CDTF">2018-12-28T14:49:34Z</dcterms:modified>
</cp:coreProperties>
</file>