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1" r:id="rId4"/>
    <p:sldId id="258" r:id="rId5"/>
    <p:sldId id="259" r:id="rId6"/>
    <p:sldId id="262" r:id="rId7"/>
    <p:sldId id="260"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20/04/1440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908720"/>
            <a:ext cx="8229600" cy="4680520"/>
          </a:xfrm>
        </p:spPr>
        <p:txBody>
          <a:bodyPr>
            <a:normAutofit/>
          </a:bodyPr>
          <a:lstStyle/>
          <a:p>
            <a:r>
              <a:rPr lang="ar-IQ" sz="6000" b="1" dirty="0"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t>التقدم العلمي </a:t>
            </a:r>
            <a:r>
              <a:rPr lang="ar-IQ" sz="6000" b="1" dirty="0" err="1"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t>و</a:t>
            </a:r>
            <a:r>
              <a:rPr lang="ar-IQ" sz="6000" b="1" dirty="0"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t> التقني </a:t>
            </a:r>
            <a:r>
              <a:rPr lang="ar-IQ" sz="6000" b="1" dirty="0" err="1"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t>و</a:t>
            </a:r>
            <a:r>
              <a:rPr lang="ar-IQ" sz="6000" b="1" dirty="0"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t> الحريات العامة</a:t>
            </a:r>
            <a:endParaRPr lang="ar-IQ" sz="6000" b="1" dirty="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rmAutofit fontScale="90000"/>
          </a:bodyPr>
          <a:lstStyle/>
          <a:p>
            <a:r>
              <a:rPr lang="ar-IQ"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ar-IQ"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ar-IQ"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ar-IQ"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ar-IQ"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العلم </a:t>
            </a:r>
            <a:r>
              <a:rPr lang="ar-IQ"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هو ركيزة نهضة أي مجتمع إنساني‏,‏ فالعلم بجميع مجالاته هو المعرفة التي دونها </a:t>
            </a:r>
            <a:r>
              <a:rPr lang="ar-IQ"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لايستطيع</a:t>
            </a:r>
            <a:r>
              <a:rPr lang="ar-IQ"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الإنسان </a:t>
            </a:r>
            <a:r>
              <a:rPr lang="ar-IQ"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ان</a:t>
            </a:r>
            <a:r>
              <a:rPr lang="ar-IQ"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يفهم نفسه أو علاقته بالآخر أو العالم الذي يعيش فيه</a:t>
            </a:r>
            <a:r>
              <a:rPr lang="ar-IQ"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br>
              <a:rPr lang="ar-IQ"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ar-IQ"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أما </a:t>
            </a:r>
            <a:r>
              <a:rPr lang="ar-IQ"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الحرية‏:‏ فتعني حرية التعبير</a:t>
            </a:r>
            <a:r>
              <a:rPr lang="ar-IQ"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ar-IQ"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حرية العقيدة, الحرية </a:t>
            </a:r>
            <a:r>
              <a:rPr lang="ar-IQ"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والتي </a:t>
            </a:r>
            <a:r>
              <a:rPr lang="ar-IQ"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لايمكن</a:t>
            </a:r>
            <a:r>
              <a:rPr lang="ar-IQ"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ar-IQ"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دونها </a:t>
            </a:r>
            <a:r>
              <a:rPr lang="ar-IQ"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الانسان</a:t>
            </a:r>
            <a:r>
              <a:rPr lang="ar-IQ"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ar-IQ"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أو مجتمع </a:t>
            </a:r>
            <a:r>
              <a:rPr lang="ar-IQ"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ان</a:t>
            </a:r>
            <a:r>
              <a:rPr lang="ar-IQ"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يحقق ذاته أو أن يفجر طاقاته.</a:t>
            </a:r>
            <a:r>
              <a:rPr lang="ar-IQ"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ar-IQ"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ar-IQ"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ar-IQ"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endParaRPr lang="ar-IQ"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530626"/>
          </a:xfrm>
        </p:spPr>
        <p:txBody>
          <a:bodyPr>
            <a:noAutofit/>
          </a:bodyPr>
          <a:lstStyle/>
          <a:p>
            <a:r>
              <a:rPr lang="ar-IQ" sz="3600" b="1" dirty="0" smtClean="0">
                <a:ln w="12700">
                  <a:solidFill>
                    <a:schemeClr val="tx2">
                      <a:satMod val="155000"/>
                    </a:schemeClr>
                  </a:solidFill>
                  <a:prstDash val="solid"/>
                </a:ln>
                <a:solidFill>
                  <a:schemeClr val="bg1">
                    <a:lumMod val="50000"/>
                  </a:schemeClr>
                </a:solidFill>
                <a:effectLst>
                  <a:outerShdw blurRad="41275" dist="20320" dir="1800000" algn="tl" rotWithShape="0">
                    <a:srgbClr val="000000">
                      <a:alpha val="40000"/>
                    </a:srgbClr>
                  </a:outerShdw>
                </a:effectLst>
              </a:rPr>
              <a:t>احدَثَ </a:t>
            </a:r>
            <a:r>
              <a:rPr lang="ar-IQ" sz="3600" b="1" dirty="0" smtClean="0">
                <a:ln w="12700">
                  <a:solidFill>
                    <a:schemeClr val="tx2">
                      <a:satMod val="155000"/>
                    </a:schemeClr>
                  </a:solidFill>
                  <a:prstDash val="solid"/>
                </a:ln>
                <a:solidFill>
                  <a:schemeClr val="bg1">
                    <a:lumMod val="50000"/>
                  </a:schemeClr>
                </a:solidFill>
                <a:effectLst>
                  <a:outerShdw blurRad="41275" dist="20320" dir="1800000" algn="tl" rotWithShape="0">
                    <a:srgbClr val="000000">
                      <a:alpha val="40000"/>
                    </a:srgbClr>
                  </a:outerShdw>
                </a:effectLst>
              </a:rPr>
              <a:t>التقدم العلمي والتكنولوجيّ العديد من التغيّرات في حياتنا المعاصرة، منها تغيّراتٍ سلبية داهمت حياة الأفراد، وأضرّت بصحة أجسامهم، تُقابلها العديد من الآثار الإيجابية أيضاً، مثل: تسهيل التواصل بين الأفراد، وتحسين مستوى المعيشة، ورفع مستوى جودة المُنتجات، إلى جانب معالجة الأمراض المُختلفة، وتسهيل التنقل، وتطوير مجال </a:t>
            </a:r>
            <a:r>
              <a:rPr lang="ar-IQ" sz="3600" b="1" dirty="0" smtClean="0">
                <a:ln w="12700">
                  <a:solidFill>
                    <a:schemeClr val="tx2">
                      <a:satMod val="155000"/>
                    </a:schemeClr>
                  </a:solidFill>
                  <a:prstDash val="solid"/>
                </a:ln>
                <a:solidFill>
                  <a:schemeClr val="bg1">
                    <a:lumMod val="50000"/>
                  </a:schemeClr>
                </a:solidFill>
                <a:effectLst>
                  <a:outerShdw blurRad="41275" dist="20320" dir="1800000" algn="tl" rotWithShape="0">
                    <a:srgbClr val="000000">
                      <a:alpha val="40000"/>
                    </a:srgbClr>
                  </a:outerShdw>
                </a:effectLst>
              </a:rPr>
              <a:t>المواصلات</a:t>
            </a:r>
            <a:endParaRPr lang="ar-IQ" sz="3600" b="1" dirty="0">
              <a:ln w="12700">
                <a:solidFill>
                  <a:schemeClr val="tx2">
                    <a:satMod val="155000"/>
                  </a:schemeClr>
                </a:solidFill>
                <a:prstDash val="solid"/>
              </a:ln>
              <a:solidFill>
                <a:schemeClr val="bg1">
                  <a:lumMod val="50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20688"/>
            <a:ext cx="8229600" cy="5544616"/>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IQ" sz="36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ان</a:t>
            </a:r>
            <a:r>
              <a:rPr lang="ar-IQ"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العلاقة بين </a:t>
            </a:r>
            <a:r>
              <a:rPr lang="ar-IQ"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العلم والحرية</a:t>
            </a:r>
            <a:r>
              <a:rPr lang="ar-IQ"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علاقة طردية, </a:t>
            </a:r>
            <a:r>
              <a:rPr lang="ar-IQ"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فالتقدم في أحدهما يؤدي إلي التقدم في الآخر, </a:t>
            </a:r>
            <a:r>
              <a:rPr lang="ar-IQ"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ومن </a:t>
            </a:r>
            <a:r>
              <a:rPr lang="ar-IQ"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البديهي </a:t>
            </a:r>
            <a:r>
              <a:rPr lang="ar-IQ" sz="36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ان</a:t>
            </a:r>
            <a:r>
              <a:rPr lang="ar-IQ"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ar-IQ"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العلم قوة تحريرية </a:t>
            </a:r>
            <a:r>
              <a:rPr lang="ar-IQ"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كبرى </a:t>
            </a:r>
            <a:r>
              <a:rPr lang="ar-IQ"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تحرر الإنسان من الجهل والخرافات ومن التسليم بسلطة سياسية تستمد شرعيتها من الحق </a:t>
            </a:r>
            <a:r>
              <a:rPr lang="ar-IQ" sz="36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الآلهي</a:t>
            </a:r>
            <a:r>
              <a:rPr lang="ar-IQ"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بعيدا عن إرادة البشر أو تستمدها من الطواغيت الأرضية الذين نصبوا </a:t>
            </a:r>
            <a:r>
              <a:rPr lang="ar-IQ" sz="36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انفسهم</a:t>
            </a:r>
            <a:r>
              <a:rPr lang="ar-IQ"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آلهة للبشر </a:t>
            </a:r>
            <a:r>
              <a:rPr lang="ar-IQ"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وعلى </a:t>
            </a:r>
            <a:r>
              <a:rPr lang="ar-IQ"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هذا فان علاقة العلم بالحرية تطرح عادة علي مستويين متلازمين </a:t>
            </a:r>
            <a:r>
              <a:rPr lang="ar-IQ"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هما:  </a:t>
            </a:r>
            <a:r>
              <a:rPr lang="ar-IQ"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ar-IQ"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rmAutofit/>
          </a:bodyPr>
          <a:lstStyle/>
          <a:p>
            <a:r>
              <a:rPr lang="ar-IQ" sz="4800" b="1" dirty="0"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t>أثر الحرية في إطلاق الطاقات </a:t>
            </a:r>
            <a:r>
              <a:rPr lang="ar-IQ" sz="4800" b="1" dirty="0"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t>الإبداعية للعلماء</a:t>
            </a:r>
            <a:r>
              <a:rPr lang="ar-IQ" sz="4800" b="1" dirty="0"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t>, وأثر نتائج هذا الإبداع </a:t>
            </a:r>
            <a:r>
              <a:rPr lang="ar-IQ" sz="4800" b="1" dirty="0"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t>العلمي في المجتمع </a:t>
            </a:r>
            <a:endParaRPr lang="ar-IQ" sz="4800" b="1" dirty="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962674"/>
          </a:xfrm>
        </p:spPr>
        <p:txBody>
          <a:bodyPr>
            <a:noAutofit/>
          </a:bodyPr>
          <a:lstStyle/>
          <a:p>
            <a:r>
              <a:rPr lang="ar-IQ" sz="4000" b="1" dirty="0" smtClean="0">
                <a:ln w="12700">
                  <a:solidFill>
                    <a:schemeClr val="tx2">
                      <a:satMod val="15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ومن </a:t>
            </a:r>
            <a:r>
              <a:rPr lang="ar-IQ" sz="4000" b="1" dirty="0" smtClean="0">
                <a:ln w="12700">
                  <a:solidFill>
                    <a:schemeClr val="tx2">
                      <a:satMod val="15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منطلق أن مساهمة البحث العلمي في تطور المجتمعات وتحسين الإنتاج في شتى المجالات؛ لن تتأتّى إلا من خلال وجود هامش مقبول من الحرية الأكاديمية المحفزة على الإبداع والاجتهاد والممارسة </a:t>
            </a:r>
            <a:r>
              <a:rPr lang="ar-IQ" sz="4000" b="1" dirty="0" smtClean="0">
                <a:ln w="12700">
                  <a:solidFill>
                    <a:schemeClr val="tx2">
                      <a:satMod val="15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الديمقراطية؛</a:t>
            </a:r>
            <a:br>
              <a:rPr lang="ar-IQ" sz="4000" b="1" dirty="0" smtClean="0">
                <a:ln w="12700">
                  <a:solidFill>
                    <a:schemeClr val="tx2">
                      <a:satMod val="15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br>
            <a:endParaRPr lang="ar-IQ" sz="4000" b="1" dirty="0">
              <a:ln w="12700">
                <a:solidFill>
                  <a:schemeClr val="tx2">
                    <a:satMod val="155000"/>
                  </a:schemeClr>
                </a:solidFill>
                <a:prstDash val="solid"/>
              </a:ln>
              <a:solidFill>
                <a:schemeClr val="tx1">
                  <a:lumMod val="95000"/>
                  <a:lumOff val="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962674"/>
          </a:xfrm>
        </p:spPr>
        <p:txBody>
          <a:bodyPr>
            <a:normAutofit/>
          </a:bodyPr>
          <a:lstStyle/>
          <a:p>
            <a:r>
              <a:rPr lang="ar-IQ" b="1" dirty="0" smtClean="0">
                <a:ln w="18000">
                  <a:solidFill>
                    <a:schemeClr val="accent2">
                      <a:satMod val="140000"/>
                    </a:schemeClr>
                  </a:solidFill>
                  <a:prstDash val="solid"/>
                  <a:miter lim="800000"/>
                </a:ln>
                <a:solidFill>
                  <a:schemeClr val="accent2">
                    <a:lumMod val="50000"/>
                  </a:schemeClr>
                </a:solidFill>
                <a:effectLst>
                  <a:outerShdw blurRad="25500" dist="23000" dir="7020000" algn="tl">
                    <a:srgbClr val="000000">
                      <a:alpha val="50000"/>
                    </a:srgbClr>
                  </a:outerShdw>
                </a:effectLst>
              </a:rPr>
              <a:t>  </a:t>
            </a:r>
            <a:r>
              <a:rPr lang="ar-IQ" b="1" dirty="0" err="1" smtClean="0">
                <a:ln w="18000">
                  <a:solidFill>
                    <a:schemeClr val="accent2">
                      <a:satMod val="140000"/>
                    </a:schemeClr>
                  </a:solidFill>
                  <a:prstDash val="solid"/>
                  <a:miter lim="800000"/>
                </a:ln>
                <a:solidFill>
                  <a:schemeClr val="accent2">
                    <a:lumMod val="50000"/>
                  </a:schemeClr>
                </a:solidFill>
                <a:effectLst>
                  <a:outerShdw blurRad="25500" dist="23000" dir="7020000" algn="tl">
                    <a:srgbClr val="000000">
                      <a:alpha val="50000"/>
                    </a:srgbClr>
                  </a:outerShdw>
                </a:effectLst>
              </a:rPr>
              <a:t>ان</a:t>
            </a:r>
            <a:r>
              <a:rPr lang="ar-IQ" b="1" dirty="0" smtClean="0">
                <a:ln w="18000">
                  <a:solidFill>
                    <a:schemeClr val="accent2">
                      <a:satMod val="140000"/>
                    </a:schemeClr>
                  </a:solidFill>
                  <a:prstDash val="solid"/>
                  <a:miter lim="800000"/>
                </a:ln>
                <a:solidFill>
                  <a:schemeClr val="accent2">
                    <a:lumMod val="50000"/>
                  </a:schemeClr>
                </a:solidFill>
                <a:effectLst>
                  <a:outerShdw blurRad="25500" dist="23000" dir="7020000" algn="tl">
                    <a:srgbClr val="000000">
                      <a:alpha val="50000"/>
                    </a:srgbClr>
                  </a:outerShdw>
                </a:effectLst>
              </a:rPr>
              <a:t> </a:t>
            </a:r>
            <a:r>
              <a:rPr lang="ar-IQ" b="1" dirty="0" smtClean="0">
                <a:ln w="18000">
                  <a:solidFill>
                    <a:schemeClr val="accent2">
                      <a:satMod val="140000"/>
                    </a:schemeClr>
                  </a:solidFill>
                  <a:prstDash val="solid"/>
                  <a:miter lim="800000"/>
                </a:ln>
                <a:solidFill>
                  <a:schemeClr val="accent2">
                    <a:lumMod val="50000"/>
                  </a:schemeClr>
                </a:solidFill>
                <a:effectLst>
                  <a:outerShdw blurRad="25500" dist="23000" dir="7020000" algn="tl">
                    <a:srgbClr val="000000">
                      <a:alpha val="50000"/>
                    </a:srgbClr>
                  </a:outerShdw>
                </a:effectLst>
              </a:rPr>
              <a:t>الدول المتقدمة علميا وتكنولوجيا لابد </a:t>
            </a:r>
            <a:r>
              <a:rPr lang="ar-IQ" b="1" dirty="0" err="1" smtClean="0">
                <a:ln w="18000">
                  <a:solidFill>
                    <a:schemeClr val="accent2">
                      <a:satMod val="140000"/>
                    </a:schemeClr>
                  </a:solidFill>
                  <a:prstDash val="solid"/>
                  <a:miter lim="800000"/>
                </a:ln>
                <a:solidFill>
                  <a:schemeClr val="accent2">
                    <a:lumMod val="50000"/>
                  </a:schemeClr>
                </a:solidFill>
                <a:effectLst>
                  <a:outerShdw blurRad="25500" dist="23000" dir="7020000" algn="tl">
                    <a:srgbClr val="000000">
                      <a:alpha val="50000"/>
                    </a:srgbClr>
                  </a:outerShdw>
                </a:effectLst>
              </a:rPr>
              <a:t>ان</a:t>
            </a:r>
            <a:r>
              <a:rPr lang="ar-IQ" b="1" dirty="0" smtClean="0">
                <a:ln w="18000">
                  <a:solidFill>
                    <a:schemeClr val="accent2">
                      <a:satMod val="140000"/>
                    </a:schemeClr>
                  </a:solidFill>
                  <a:prstDash val="solid"/>
                  <a:miter lim="800000"/>
                </a:ln>
                <a:solidFill>
                  <a:schemeClr val="accent2">
                    <a:lumMod val="50000"/>
                  </a:schemeClr>
                </a:solidFill>
                <a:effectLst>
                  <a:outerShdw blurRad="25500" dist="23000" dir="7020000" algn="tl">
                    <a:srgbClr val="000000">
                      <a:alpha val="50000"/>
                    </a:srgbClr>
                  </a:outerShdw>
                </a:effectLst>
              </a:rPr>
              <a:t> تكون متقدمة في الديمقراطية والحرية وحقوق </a:t>
            </a:r>
            <a:r>
              <a:rPr lang="ar-IQ" b="1" dirty="0" smtClean="0">
                <a:ln w="18000">
                  <a:solidFill>
                    <a:schemeClr val="accent2">
                      <a:satMod val="140000"/>
                    </a:schemeClr>
                  </a:solidFill>
                  <a:prstDash val="solid"/>
                  <a:miter lim="800000"/>
                </a:ln>
                <a:solidFill>
                  <a:schemeClr val="accent2">
                    <a:lumMod val="50000"/>
                  </a:schemeClr>
                </a:solidFill>
                <a:effectLst>
                  <a:outerShdw blurRad="25500" dist="23000" dir="7020000" algn="tl">
                    <a:srgbClr val="000000">
                      <a:alpha val="50000"/>
                    </a:srgbClr>
                  </a:outerShdw>
                </a:effectLst>
              </a:rPr>
              <a:t>الإنسان, </a:t>
            </a:r>
            <a:endParaRPr lang="ar-IQ" b="1" dirty="0">
              <a:ln w="18000">
                <a:solidFill>
                  <a:schemeClr val="accent2">
                    <a:satMod val="140000"/>
                  </a:schemeClr>
                </a:solidFill>
                <a:prstDash val="solid"/>
                <a:miter lim="800000"/>
              </a:ln>
              <a:solidFill>
                <a:schemeClr val="accent2">
                  <a:lumMod val="50000"/>
                </a:schemeClr>
              </a:solidFill>
              <a:effectLst>
                <a:outerShdw blurRad="25500" dist="23000" dir="7020000" algn="tl">
                  <a:srgbClr val="000000">
                    <a:alpha val="50000"/>
                  </a:srgbClr>
                </a:outerShdw>
              </a:effectLst>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193</Words>
  <Application>Microsoft Office PowerPoint</Application>
  <PresentationFormat>عرض على الشاشة (3:4)‏</PresentationFormat>
  <Paragraphs>7</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سمة Office</vt:lpstr>
      <vt:lpstr>التقدم العلمي و التقني و الحريات العامة</vt:lpstr>
      <vt:lpstr>  العلم هو ركيزة نهضة أي مجتمع إنساني‏,‏ فالعلم بجميع مجالاته هو المعرفة التي دونها لايستطيع الإنسان ان يفهم نفسه أو علاقته بالآخر أو العالم الذي يعيش فيه‏  أما الحرية‏:‏ فتعني حرية التعبير‏حرية العقيدة, الحرية والتي لايمكن دونها الانسان أو مجتمع ان يحقق ذاته أو أن يفجر طاقاته.  </vt:lpstr>
      <vt:lpstr>احدَثَ التقدم العلمي والتكنولوجيّ العديد من التغيّرات في حياتنا المعاصرة، منها تغيّراتٍ سلبية داهمت حياة الأفراد، وأضرّت بصحة أجسامهم، تُقابلها العديد من الآثار الإيجابية أيضاً، مثل: تسهيل التواصل بين الأفراد، وتحسين مستوى المعيشة، ورفع مستوى جودة المُنتجات، إلى جانب معالجة الأمراض المُختلفة، وتسهيل التنقل، وتطوير مجال المواصلات</vt:lpstr>
      <vt:lpstr>ان العلاقة بين العلم والحرية علاقة طردية, فالتقدم في أحدهما يؤدي إلي التقدم في الآخر, ومن البديهي ان العلم قوة تحريرية كبرى تحرر الإنسان من الجهل والخرافات ومن التسليم بسلطة سياسية تستمد شرعيتها من الحق الآلهي بعيدا عن إرادة البشر أو تستمدها من الطواغيت الأرضية الذين نصبوا انفسهم آلهة للبشر وعلى هذا فان علاقة العلم بالحرية تطرح عادة علي مستويين متلازمين هما:   </vt:lpstr>
      <vt:lpstr>أثر الحرية في إطلاق الطاقات الإبداعية للعلماء, وأثر نتائج هذا الإبداع العلمي في المجتمع </vt:lpstr>
      <vt:lpstr>ومن منطلق أن مساهمة البحث العلمي في تطور المجتمعات وتحسين الإنتاج في شتى المجالات؛ لن تتأتّى إلا من خلال وجود هامش مقبول من الحرية الأكاديمية المحفزة على الإبداع والاجتهاد والممارسة الديمقراطية؛ </vt:lpstr>
      <vt:lpstr>  ان الدول المتقدمة علميا وتكنولوجيا لابد ان تكون متقدمة في الديمقراطية والحرية وحقوق الإنسان,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التقدم العلمي و التقني و الحريات العامة</dc:title>
  <dc:creator>Windows 7</dc:creator>
  <cp:lastModifiedBy>DR.Ahmed Saker 2O14</cp:lastModifiedBy>
  <cp:revision>4</cp:revision>
  <dcterms:created xsi:type="dcterms:W3CDTF">2018-12-28T15:56:01Z</dcterms:created>
  <dcterms:modified xsi:type="dcterms:W3CDTF">2018-12-28T16:27:26Z</dcterms:modified>
</cp:coreProperties>
</file>