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75" r:id="rId9"/>
    <p:sldId id="277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7E1C41"/>
    <a:srgbClr val="000000"/>
    <a:srgbClr val="8A8410"/>
    <a:srgbClr val="851538"/>
    <a:srgbClr val="3367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10D2-ACC6-4D42-86D2-5A5988FE70DE}" type="datetimeFigureOut">
              <a:rPr lang="ar-IQ" smtClean="0"/>
              <a:pPr/>
              <a:t>13/05/1432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BD9A-C92D-43D0-B5D8-2C67518685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10D2-ACC6-4D42-86D2-5A5988FE70DE}" type="datetimeFigureOut">
              <a:rPr lang="ar-IQ" smtClean="0"/>
              <a:pPr/>
              <a:t>13/05/1432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BD9A-C92D-43D0-B5D8-2C67518685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10D2-ACC6-4D42-86D2-5A5988FE70DE}" type="datetimeFigureOut">
              <a:rPr lang="ar-IQ" smtClean="0"/>
              <a:pPr/>
              <a:t>13/05/1432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BD9A-C92D-43D0-B5D8-2C67518685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10D2-ACC6-4D42-86D2-5A5988FE70DE}" type="datetimeFigureOut">
              <a:rPr lang="ar-IQ" smtClean="0"/>
              <a:pPr/>
              <a:t>13/05/1432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BD9A-C92D-43D0-B5D8-2C67518685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10D2-ACC6-4D42-86D2-5A5988FE70DE}" type="datetimeFigureOut">
              <a:rPr lang="ar-IQ" smtClean="0"/>
              <a:pPr/>
              <a:t>13/05/1432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BD9A-C92D-43D0-B5D8-2C67518685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10D2-ACC6-4D42-86D2-5A5988FE70DE}" type="datetimeFigureOut">
              <a:rPr lang="ar-IQ" smtClean="0"/>
              <a:pPr/>
              <a:t>13/05/1432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BD9A-C92D-43D0-B5D8-2C67518685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10D2-ACC6-4D42-86D2-5A5988FE70DE}" type="datetimeFigureOut">
              <a:rPr lang="ar-IQ" smtClean="0"/>
              <a:pPr/>
              <a:t>13/05/1432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BD9A-C92D-43D0-B5D8-2C67518685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10D2-ACC6-4D42-86D2-5A5988FE70DE}" type="datetimeFigureOut">
              <a:rPr lang="ar-IQ" smtClean="0"/>
              <a:pPr/>
              <a:t>13/05/1432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BD9A-C92D-43D0-B5D8-2C67518685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10D2-ACC6-4D42-86D2-5A5988FE70DE}" type="datetimeFigureOut">
              <a:rPr lang="ar-IQ" smtClean="0"/>
              <a:pPr/>
              <a:t>13/05/1432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BD9A-C92D-43D0-B5D8-2C67518685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10D2-ACC6-4D42-86D2-5A5988FE70DE}" type="datetimeFigureOut">
              <a:rPr lang="ar-IQ" smtClean="0"/>
              <a:pPr/>
              <a:t>13/05/1432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BD9A-C92D-43D0-B5D8-2C67518685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B10D2-ACC6-4D42-86D2-5A5988FE70DE}" type="datetimeFigureOut">
              <a:rPr lang="ar-IQ" smtClean="0"/>
              <a:pPr/>
              <a:t>13/05/1432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3BBD9A-C92D-43D0-B5D8-2C67518685C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0B10D2-ACC6-4D42-86D2-5A5988FE70DE}" type="datetimeFigureOut">
              <a:rPr lang="ar-IQ" smtClean="0"/>
              <a:pPr/>
              <a:t>13/05/1432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3BBD9A-C92D-43D0-B5D8-2C67518685C8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Tacheometry</a:t>
            </a:r>
            <a:r>
              <a:rPr lang="en-US" dirty="0" smtClean="0"/>
              <a:t>   surveying</a:t>
            </a:r>
            <a:endParaRPr lang="ar-IQ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It means the  fast   </a:t>
            </a:r>
            <a:r>
              <a:rPr lang="en-US" dirty="0" err="1" smtClean="0"/>
              <a:t>measurment</a:t>
            </a:r>
            <a:r>
              <a:rPr lang="en-US" dirty="0" smtClean="0"/>
              <a:t>  of   the  distances  in  both  types  ( </a:t>
            </a:r>
            <a:r>
              <a:rPr lang="en-US" dirty="0" err="1" smtClean="0"/>
              <a:t>horizantal</a:t>
            </a:r>
            <a:r>
              <a:rPr lang="en-US" dirty="0" smtClean="0"/>
              <a:t> &amp; vertical )  .  It  is   a  type    of  optical    distance  </a:t>
            </a:r>
            <a:r>
              <a:rPr lang="en-US" dirty="0" err="1" smtClean="0"/>
              <a:t>measurment</a:t>
            </a:r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Tacheometry</a:t>
            </a:r>
            <a:r>
              <a:rPr lang="en-US" dirty="0" smtClean="0"/>
              <a:t>   surveying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Advantages  of  </a:t>
            </a:r>
            <a:r>
              <a:rPr lang="en-US" dirty="0" err="1" smtClean="0"/>
              <a:t>tacheometry</a:t>
            </a:r>
            <a:r>
              <a:rPr lang="en-US" dirty="0" smtClean="0"/>
              <a:t>   surveying :</a:t>
            </a:r>
          </a:p>
          <a:p>
            <a:pPr algn="l"/>
            <a:r>
              <a:rPr lang="en-US" dirty="0" smtClean="0"/>
              <a:t>1-  Fast  </a:t>
            </a:r>
            <a:r>
              <a:rPr lang="en-US" dirty="0" err="1" smtClean="0"/>
              <a:t>measurment</a:t>
            </a:r>
            <a:r>
              <a:rPr lang="en-US" dirty="0" smtClean="0"/>
              <a:t>  of distances.</a:t>
            </a:r>
          </a:p>
          <a:p>
            <a:pPr algn="l"/>
            <a:r>
              <a:rPr lang="en-US" dirty="0" smtClean="0"/>
              <a:t>2- More  accurate  </a:t>
            </a:r>
            <a:r>
              <a:rPr lang="en-US" dirty="0" err="1" smtClean="0"/>
              <a:t>measurment</a:t>
            </a:r>
            <a:r>
              <a:rPr lang="en-US" dirty="0" smtClean="0"/>
              <a:t>  than  the  ordinary  once  &amp; its  accuracy  from  1\500  ---1\10000  .</a:t>
            </a:r>
          </a:p>
          <a:p>
            <a:pPr algn="l"/>
            <a:r>
              <a:rPr lang="en-US" dirty="0" smtClean="0"/>
              <a:t>3-  It can  be  used in  bad   conditions of  measuring .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6410" y="1285860"/>
          <a:ext cx="8570432" cy="4317359"/>
        </p:xfrm>
        <a:graphic>
          <a:graphicData uri="http://schemas.openxmlformats.org/presentationml/2006/ole">
            <p:oleObj spid="_x0000_s1026" name="Document" r:id="rId3" imgW="5291017" imgH="2665492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Tacheometry</a:t>
            </a:r>
            <a:r>
              <a:rPr lang="en-US" dirty="0" smtClean="0"/>
              <a:t>   surveying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 Types  of  instruments were used :</a:t>
            </a:r>
          </a:p>
          <a:p>
            <a:pPr algn="l"/>
            <a:r>
              <a:rPr lang="en-US" dirty="0" smtClean="0"/>
              <a:t>1- Level  &amp; staff.</a:t>
            </a:r>
          </a:p>
          <a:p>
            <a:pPr algn="l"/>
            <a:r>
              <a:rPr lang="en-US" dirty="0" smtClean="0"/>
              <a:t>2- </a:t>
            </a:r>
            <a:r>
              <a:rPr lang="en-US" dirty="0" err="1" smtClean="0"/>
              <a:t>Theodolite</a:t>
            </a:r>
            <a:r>
              <a:rPr lang="en-US" dirty="0" smtClean="0"/>
              <a:t> &amp; staff.</a:t>
            </a:r>
          </a:p>
          <a:p>
            <a:pPr algn="l"/>
            <a:r>
              <a:rPr lang="en-US" dirty="0" smtClean="0"/>
              <a:t>3- Alidade with plane table &amp; staff .</a:t>
            </a:r>
          </a:p>
          <a:p>
            <a:pPr algn="l"/>
            <a:r>
              <a:rPr lang="en-US" dirty="0" smtClean="0"/>
              <a:t>4- Reduced  </a:t>
            </a:r>
            <a:r>
              <a:rPr lang="en-US" dirty="0" err="1" smtClean="0"/>
              <a:t>tacheometry</a:t>
            </a:r>
            <a:r>
              <a:rPr lang="en-US" dirty="0" smtClean="0"/>
              <a:t> &amp; staff .</a:t>
            </a:r>
          </a:p>
          <a:p>
            <a:pPr algn="l"/>
            <a:r>
              <a:rPr lang="en-US" dirty="0" smtClean="0"/>
              <a:t>5- </a:t>
            </a:r>
            <a:r>
              <a:rPr lang="en-US" dirty="0" err="1" smtClean="0"/>
              <a:t>Subtense</a:t>
            </a:r>
            <a:r>
              <a:rPr lang="en-US" dirty="0" smtClean="0"/>
              <a:t> bar with  </a:t>
            </a:r>
            <a:r>
              <a:rPr lang="en-US" dirty="0" err="1" smtClean="0"/>
              <a:t>theodolite</a:t>
            </a:r>
            <a:r>
              <a:rPr lang="en-US" dirty="0" smtClean="0"/>
              <a:t> .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</a:t>
            </a:r>
            <a:r>
              <a:rPr lang="en-US" dirty="0" err="1" smtClean="0"/>
              <a:t>tacheometry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In this type  </a:t>
            </a:r>
            <a:r>
              <a:rPr lang="en-US" dirty="0" err="1" smtClean="0"/>
              <a:t>neednt</a:t>
            </a:r>
            <a:r>
              <a:rPr lang="en-US" dirty="0" smtClean="0"/>
              <a:t> read  vertical  angles  only reading reduction  staff as  following :</a:t>
            </a:r>
          </a:p>
          <a:p>
            <a:pPr algn="l"/>
            <a:endParaRPr lang="ar-IQ" dirty="0"/>
          </a:p>
        </p:txBody>
      </p:sp>
      <p:sp useBgFill="1">
        <p:nvSpPr>
          <p:cNvPr id="4" name="شكل بيضاوي 3"/>
          <p:cNvSpPr/>
          <p:nvPr/>
        </p:nvSpPr>
        <p:spPr>
          <a:xfrm>
            <a:off x="3357554" y="3214686"/>
            <a:ext cx="2428892" cy="2500330"/>
          </a:xfrm>
          <a:prstGeom prst="ellipse">
            <a:avLst/>
          </a:prstGeom>
          <a:ln>
            <a:solidFill>
              <a:srgbClr val="FFFF00"/>
            </a:solidFill>
          </a:ln>
          <a:effectLst>
            <a:outerShdw blurRad="50800" dist="50800" dir="5400000" algn="ctr" rotWithShape="0">
              <a:schemeClr val="accent6">
                <a:lumMod val="20000"/>
                <a:lumOff val="8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/>
          </a:p>
        </p:txBody>
      </p:sp>
      <p:sp>
        <p:nvSpPr>
          <p:cNvPr id="5" name="مستطيل 4"/>
          <p:cNvSpPr/>
          <p:nvPr/>
        </p:nvSpPr>
        <p:spPr>
          <a:xfrm>
            <a:off x="4357686" y="3071810"/>
            <a:ext cx="357190" cy="3000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مثلث متساوي الساقين 5"/>
          <p:cNvSpPr/>
          <p:nvPr/>
        </p:nvSpPr>
        <p:spPr>
          <a:xfrm flipH="1" flipV="1">
            <a:off x="4357686" y="4929198"/>
            <a:ext cx="357190" cy="214314"/>
          </a:xfrm>
          <a:prstGeom prst="triangle">
            <a:avLst>
              <a:gd name="adj" fmla="val 46062"/>
            </a:avLst>
          </a:prstGeom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مثلث متساوي الساقين 6"/>
          <p:cNvSpPr/>
          <p:nvPr/>
        </p:nvSpPr>
        <p:spPr>
          <a:xfrm>
            <a:off x="4357686" y="5286388"/>
            <a:ext cx="357190" cy="214314"/>
          </a:xfrm>
          <a:prstGeom prst="triangl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9" name="رابط مستقيم 8"/>
          <p:cNvCxnSpPr/>
          <p:nvPr/>
        </p:nvCxnSpPr>
        <p:spPr>
          <a:xfrm>
            <a:off x="3786182" y="5214950"/>
            <a:ext cx="1571636" cy="1588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3643306" y="4143380"/>
            <a:ext cx="1857388" cy="642942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3857620" y="3571876"/>
            <a:ext cx="1428760" cy="2"/>
          </a:xfrm>
          <a:prstGeom prst="line">
            <a:avLst/>
          </a:prstGeom>
          <a:ln w="254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>
            <a:endCxn id="3" idx="2"/>
          </p:cNvCxnSpPr>
          <p:nvPr/>
        </p:nvCxnSpPr>
        <p:spPr>
          <a:xfrm rot="16200000" flipH="1">
            <a:off x="2767011" y="4519611"/>
            <a:ext cx="3538542" cy="71436"/>
          </a:xfrm>
          <a:prstGeom prst="line">
            <a:avLst/>
          </a:prstGeom>
          <a:ln w="1905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مربع نص 28"/>
          <p:cNvSpPr txBox="1"/>
          <p:nvPr/>
        </p:nvSpPr>
        <p:spPr>
          <a:xfrm>
            <a:off x="5192974" y="5072074"/>
            <a:ext cx="109353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/>
              <a:t>Zero  curve</a:t>
            </a:r>
            <a:endParaRPr lang="ar-IQ" sz="1200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5259682" y="4643446"/>
            <a:ext cx="1241143" cy="2857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/>
              <a:t>Height Curve</a:t>
            </a:r>
            <a:endParaRPr lang="ar-IQ" sz="1200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5072066" y="3357562"/>
            <a:ext cx="171451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/>
              <a:t>Distance    Curve</a:t>
            </a:r>
            <a:endParaRPr lang="ar-IQ" sz="1200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4572001" y="4214818"/>
            <a:ext cx="121444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/>
              <a:t>(0.1, 0.2 ,---)</a:t>
            </a:r>
            <a:r>
              <a:rPr lang="ar-IQ" sz="1200" dirty="0" smtClean="0"/>
              <a:t>+</a:t>
            </a:r>
            <a:r>
              <a:rPr lang="en-US" sz="1200" dirty="0" smtClean="0"/>
              <a:t>,</a:t>
            </a:r>
            <a:r>
              <a:rPr lang="ar-IQ" sz="1200" dirty="0" smtClean="0"/>
              <a:t> -  </a:t>
            </a:r>
            <a:endParaRPr lang="ar-IQ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</a:t>
            </a:r>
            <a:r>
              <a:rPr lang="en-US" dirty="0" err="1" smtClean="0"/>
              <a:t>tacheometry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V.D = F * K * S 2</a:t>
            </a:r>
          </a:p>
          <a:p>
            <a:pPr algn="l"/>
            <a:r>
              <a:rPr lang="en-US" dirty="0" smtClean="0"/>
              <a:t>H.D = K * S1</a:t>
            </a:r>
          </a:p>
          <a:p>
            <a:pPr algn="l"/>
            <a:r>
              <a:rPr lang="en-US" dirty="0" smtClean="0"/>
              <a:t>F : middle curve factor.</a:t>
            </a:r>
          </a:p>
          <a:p>
            <a:pPr algn="l"/>
            <a:r>
              <a:rPr lang="en-US" dirty="0" smtClean="0"/>
              <a:t>K : multiplier constant = 100</a:t>
            </a:r>
          </a:p>
          <a:p>
            <a:pPr algn="l"/>
            <a:r>
              <a:rPr lang="en-US" dirty="0" smtClean="0"/>
              <a:t>S2= middle curve reading – zero curve reading</a:t>
            </a:r>
          </a:p>
          <a:p>
            <a:pPr algn="l"/>
            <a:r>
              <a:rPr lang="en-US" dirty="0" smtClean="0"/>
              <a:t>S1= distance curve reading – zero curve  reading</a:t>
            </a:r>
          </a:p>
          <a:p>
            <a:pPr algn="l"/>
            <a:r>
              <a:rPr lang="en-US" dirty="0" smtClean="0"/>
              <a:t>V.D : vertical  distance</a:t>
            </a:r>
          </a:p>
          <a:p>
            <a:pPr algn="l"/>
            <a:r>
              <a:rPr lang="en-US" dirty="0" smtClean="0"/>
              <a:t>H.D: horizontal distance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</a:t>
            </a:r>
            <a:r>
              <a:rPr lang="en-US" dirty="0" err="1" smtClean="0"/>
              <a:t>tacheometry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When  we calculate  the  </a:t>
            </a:r>
            <a:r>
              <a:rPr lang="en-US" dirty="0" err="1" smtClean="0"/>
              <a:t>differnce</a:t>
            </a:r>
            <a:r>
              <a:rPr lang="en-US" dirty="0" smtClean="0"/>
              <a:t> in  elevation between  two  stations take zero curve reading  as RR</a:t>
            </a:r>
          </a:p>
          <a:p>
            <a:pPr algn="l"/>
            <a:r>
              <a:rPr lang="en-US" dirty="0" smtClean="0"/>
              <a:t>Always = 1 m in </a:t>
            </a:r>
            <a:r>
              <a:rPr lang="en-US" dirty="0" err="1" smtClean="0"/>
              <a:t>leica</a:t>
            </a:r>
            <a:r>
              <a:rPr lang="en-US" dirty="0" smtClean="0"/>
              <a:t> type</a:t>
            </a:r>
          </a:p>
          <a:p>
            <a:pPr algn="l"/>
            <a:r>
              <a:rPr lang="en-US" dirty="0" smtClean="0"/>
              <a:t>Or 1.4 m in  </a:t>
            </a:r>
            <a:r>
              <a:rPr lang="en-US" dirty="0" err="1" smtClean="0"/>
              <a:t>dalta</a:t>
            </a:r>
            <a:r>
              <a:rPr lang="en-US" dirty="0" smtClean="0"/>
              <a:t>  type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 </a:t>
            </a:r>
            <a:r>
              <a:rPr lang="en-US" dirty="0" smtClean="0"/>
              <a:t>     Test 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dirty="0" smtClean="0"/>
          </a:p>
          <a:p>
            <a:pPr algn="l"/>
            <a:r>
              <a:rPr lang="en-US" dirty="0" smtClean="0"/>
              <a:t>What  are  the  </a:t>
            </a:r>
            <a:r>
              <a:rPr lang="en-US" dirty="0" err="1" smtClean="0"/>
              <a:t>differentes</a:t>
            </a:r>
            <a:r>
              <a:rPr lang="en-US" dirty="0" smtClean="0"/>
              <a:t>  between  the  </a:t>
            </a:r>
            <a:r>
              <a:rPr lang="en-US" dirty="0" err="1" smtClean="0"/>
              <a:t>mechnical</a:t>
            </a:r>
            <a:r>
              <a:rPr lang="en-US" dirty="0" smtClean="0"/>
              <a:t>  &amp; reduction  </a:t>
            </a:r>
            <a:r>
              <a:rPr lang="en-US" dirty="0" err="1" smtClean="0"/>
              <a:t>theodolite</a:t>
            </a:r>
            <a:r>
              <a:rPr lang="en-US" dirty="0" smtClean="0"/>
              <a:t> ?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  Thank  </a:t>
            </a:r>
            <a:r>
              <a:rPr lang="en-US" dirty="0" smtClean="0"/>
              <a:t>you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233</TotalTime>
  <Words>238</Words>
  <Application>Microsoft Office PowerPoint</Application>
  <PresentationFormat>عرض على الشاشة (3:4)‏</PresentationFormat>
  <Paragraphs>37</Paragraphs>
  <Slides>9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1" baseType="lpstr">
      <vt:lpstr>تدفق</vt:lpstr>
      <vt:lpstr>Document</vt:lpstr>
      <vt:lpstr>Tacheometry   surveying</vt:lpstr>
      <vt:lpstr>Tacheometry   surveying</vt:lpstr>
      <vt:lpstr>الشريحة 3</vt:lpstr>
      <vt:lpstr>Tacheometry   surveying</vt:lpstr>
      <vt:lpstr>Reduction tacheometry</vt:lpstr>
      <vt:lpstr>Reduction tacheometry</vt:lpstr>
      <vt:lpstr>Reduction tacheometry</vt:lpstr>
      <vt:lpstr>       Test :</vt:lpstr>
      <vt:lpstr>      Thank 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Tacheometry   surveying</dc:title>
  <dc:creator>ALRAEED</dc:creator>
  <cp:lastModifiedBy>ALRAEED</cp:lastModifiedBy>
  <cp:revision>74</cp:revision>
  <dcterms:created xsi:type="dcterms:W3CDTF">2010-08-13T03:10:52Z</dcterms:created>
  <dcterms:modified xsi:type="dcterms:W3CDTF">2011-04-16T19:00:06Z</dcterms:modified>
</cp:coreProperties>
</file>