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2"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6" r:id="rId40"/>
    <p:sldId id="295" r:id="rId41"/>
    <p:sldId id="297" r:id="rId42"/>
    <p:sldId id="298" r:id="rId43"/>
    <p:sldId id="300" r:id="rId44"/>
    <p:sldId id="301" r:id="rId45"/>
    <p:sldId id="299" r:id="rId46"/>
    <p:sldId id="302"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21/08/1444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21/08/1444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21/08/1444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21/08/1444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21/08/1444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21/08/1444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21/08/1444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21/08/1444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85729"/>
            <a:ext cx="7772400" cy="1928825"/>
          </a:xfrm>
        </p:spPr>
        <p:txBody>
          <a:bodyPr>
            <a:normAutofit fontScale="90000"/>
          </a:bodyPr>
          <a:lstStyle/>
          <a:p>
            <a:r>
              <a:rPr lang="ar-IQ" dirty="0" smtClean="0"/>
              <a:t>جامعه الفرات </a:t>
            </a:r>
            <a:r>
              <a:rPr lang="ar-IQ" dirty="0" err="1" smtClean="0"/>
              <a:t>الاوسط</a:t>
            </a:r>
            <a:r>
              <a:rPr lang="ar-IQ" dirty="0" smtClean="0"/>
              <a:t> </a:t>
            </a:r>
            <a:r>
              <a:rPr lang="ar-IQ" dirty="0" err="1" smtClean="0"/>
              <a:t>التقنيه</a:t>
            </a:r>
            <a:r>
              <a:rPr lang="ar-IQ" dirty="0" smtClean="0"/>
              <a:t> /المعهد التقني </a:t>
            </a:r>
            <a:br>
              <a:rPr lang="ar-IQ" dirty="0" smtClean="0"/>
            </a:br>
            <a:r>
              <a:rPr lang="ar-IQ" dirty="0" err="1" smtClean="0"/>
              <a:t>سماوه</a:t>
            </a:r>
            <a:r>
              <a:rPr lang="ar-IQ" dirty="0" smtClean="0"/>
              <a:t/>
            </a:r>
            <a:br>
              <a:rPr lang="ar-IQ" dirty="0" smtClean="0"/>
            </a:br>
            <a:r>
              <a:rPr lang="ar-IQ" dirty="0" smtClean="0"/>
              <a:t>قســم / تقنيات </a:t>
            </a:r>
            <a:r>
              <a:rPr lang="ar-IQ" dirty="0" err="1" smtClean="0"/>
              <a:t>المساحه</a:t>
            </a:r>
            <a:r>
              <a:rPr lang="ar-IQ" dirty="0" smtClean="0"/>
              <a:t/>
            </a:r>
            <a:br>
              <a:rPr lang="ar-IQ" dirty="0" smtClean="0"/>
            </a:br>
            <a:endParaRPr lang="ar-IQ" dirty="0"/>
          </a:p>
        </p:txBody>
      </p:sp>
      <p:sp>
        <p:nvSpPr>
          <p:cNvPr id="4" name="عنوان فرعي 2"/>
          <p:cNvSpPr>
            <a:spLocks noGrp="1"/>
          </p:cNvSpPr>
          <p:nvPr>
            <p:ph type="subTitle" idx="1"/>
          </p:nvPr>
        </p:nvSpPr>
        <p:spPr>
          <a:xfrm>
            <a:off x="428596" y="2000240"/>
            <a:ext cx="8143932" cy="4214842"/>
          </a:xfrm>
        </p:spPr>
        <p:txBody>
          <a:bodyPr>
            <a:normAutofit/>
          </a:bodyPr>
          <a:lstStyle/>
          <a:p>
            <a:r>
              <a:rPr lang="ar-IQ" sz="4000" dirty="0" err="1" smtClean="0">
                <a:solidFill>
                  <a:srgbClr val="FF0000"/>
                </a:solidFill>
              </a:rPr>
              <a:t>المحاضره</a:t>
            </a:r>
            <a:r>
              <a:rPr lang="ar-IQ" sz="4000" dirty="0" smtClean="0">
                <a:solidFill>
                  <a:srgbClr val="FF0000"/>
                </a:solidFill>
              </a:rPr>
              <a:t> </a:t>
            </a:r>
            <a:r>
              <a:rPr lang="ar-IQ" sz="4000" dirty="0" err="1" smtClean="0">
                <a:solidFill>
                  <a:srgbClr val="FF0000"/>
                </a:solidFill>
              </a:rPr>
              <a:t>الاولى</a:t>
            </a:r>
            <a:endParaRPr lang="ar-IQ" sz="4000" dirty="0" smtClean="0">
              <a:solidFill>
                <a:srgbClr val="FF0000"/>
              </a:solidFill>
            </a:endParaRPr>
          </a:p>
          <a:p>
            <a:r>
              <a:rPr lang="ar-IQ" sz="3600" dirty="0" smtClean="0">
                <a:solidFill>
                  <a:schemeClr val="tx1"/>
                </a:solidFill>
              </a:rPr>
              <a:t>اسم المادة/حقوق </a:t>
            </a:r>
            <a:r>
              <a:rPr lang="ar-IQ" sz="3600" dirty="0" err="1" smtClean="0">
                <a:solidFill>
                  <a:schemeClr val="tx1"/>
                </a:solidFill>
              </a:rPr>
              <a:t>الانسان</a:t>
            </a:r>
            <a:endParaRPr lang="ar-IQ" sz="3600" dirty="0" smtClean="0">
              <a:solidFill>
                <a:schemeClr val="tx1"/>
              </a:solidFill>
            </a:endParaRPr>
          </a:p>
          <a:p>
            <a:r>
              <a:rPr lang="ar-IQ" sz="3600" dirty="0" err="1" smtClean="0">
                <a:solidFill>
                  <a:schemeClr val="tx1"/>
                </a:solidFill>
              </a:rPr>
              <a:t>المرحله</a:t>
            </a:r>
            <a:r>
              <a:rPr lang="ar-IQ" sz="3600" dirty="0" smtClean="0">
                <a:solidFill>
                  <a:schemeClr val="tx1"/>
                </a:solidFill>
              </a:rPr>
              <a:t> </a:t>
            </a:r>
            <a:r>
              <a:rPr lang="ar-IQ" sz="3600" dirty="0" err="1" smtClean="0">
                <a:solidFill>
                  <a:schemeClr val="tx1"/>
                </a:solidFill>
              </a:rPr>
              <a:t>الدراسيه</a:t>
            </a:r>
            <a:r>
              <a:rPr lang="ar-IQ" sz="3600" dirty="0" smtClean="0">
                <a:solidFill>
                  <a:schemeClr val="tx1"/>
                </a:solidFill>
              </a:rPr>
              <a:t>/</a:t>
            </a:r>
            <a:r>
              <a:rPr lang="ar-IQ" sz="3600" dirty="0" err="1" smtClean="0">
                <a:solidFill>
                  <a:schemeClr val="tx1"/>
                </a:solidFill>
              </a:rPr>
              <a:t>الاولى</a:t>
            </a:r>
            <a:endParaRPr lang="ar-IQ" sz="3600" dirty="0" smtClean="0">
              <a:solidFill>
                <a:schemeClr val="tx1"/>
              </a:solidFill>
            </a:endParaRPr>
          </a:p>
          <a:p>
            <a:r>
              <a:rPr lang="ar-IQ" sz="3600" dirty="0" smtClean="0">
                <a:solidFill>
                  <a:schemeClr val="tx1"/>
                </a:solidFill>
              </a:rPr>
              <a:t>العام الدراسي/2022-2023 </a:t>
            </a:r>
          </a:p>
          <a:p>
            <a:r>
              <a:rPr lang="ar-IQ" sz="3600" dirty="0" err="1" smtClean="0">
                <a:solidFill>
                  <a:schemeClr val="tx1"/>
                </a:solidFill>
              </a:rPr>
              <a:t>استاذ</a:t>
            </a:r>
            <a:r>
              <a:rPr lang="ar-IQ" sz="3600" dirty="0" smtClean="0">
                <a:solidFill>
                  <a:schemeClr val="tx1"/>
                </a:solidFill>
              </a:rPr>
              <a:t> </a:t>
            </a:r>
            <a:r>
              <a:rPr lang="ar-IQ" sz="3600" dirty="0" err="1" smtClean="0">
                <a:solidFill>
                  <a:schemeClr val="tx1"/>
                </a:solidFill>
              </a:rPr>
              <a:t>الماده</a:t>
            </a:r>
            <a:r>
              <a:rPr lang="ar-IQ" sz="3600" dirty="0" smtClean="0">
                <a:solidFill>
                  <a:schemeClr val="tx1"/>
                </a:solidFill>
              </a:rPr>
              <a:t> /سلمان عبد العظيم</a:t>
            </a:r>
            <a:endParaRPr lang="ar-IQ" sz="36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١-إصلاحات </a:t>
            </a:r>
            <a:r>
              <a:rPr lang="ar-SA" b="1" dirty="0" err="1" smtClean="0"/>
              <a:t>اور</a:t>
            </a:r>
            <a:r>
              <a:rPr lang="ar-SA" b="1" dirty="0" smtClean="0"/>
              <a:t> </a:t>
            </a:r>
            <a:r>
              <a:rPr lang="ar-SA" b="1" dirty="0" err="1" smtClean="0"/>
              <a:t>كاجينا</a:t>
            </a:r>
            <a:endParaRPr lang="ar-IQ" dirty="0"/>
          </a:p>
        </p:txBody>
      </p:sp>
      <p:sp>
        <p:nvSpPr>
          <p:cNvPr id="3" name="عنصر نائب للمحتوى 2"/>
          <p:cNvSpPr>
            <a:spLocks noGrp="1"/>
          </p:cNvSpPr>
          <p:nvPr>
            <p:ph idx="1"/>
          </p:nvPr>
        </p:nvSpPr>
        <p:spPr>
          <a:xfrm>
            <a:off x="457200" y="2000240"/>
            <a:ext cx="8229600" cy="4125923"/>
          </a:xfrm>
        </p:spPr>
        <p:txBody>
          <a:bodyPr/>
          <a:lstStyle/>
          <a:p>
            <a:r>
              <a:rPr lang="ar-SA" sz="3600" dirty="0" smtClean="0"/>
              <a:t>وضع الملك السومري حاكم(</a:t>
            </a:r>
            <a:r>
              <a:rPr lang="ar-SA" sz="3600" b="1" dirty="0" smtClean="0"/>
              <a:t>سلالة </a:t>
            </a:r>
            <a:r>
              <a:rPr lang="ar-SA" sz="3600" b="1" dirty="0" err="1" smtClean="0"/>
              <a:t>لكش</a:t>
            </a:r>
            <a:r>
              <a:rPr lang="ar-SA" sz="3600" dirty="0" smtClean="0"/>
              <a:t>) التي تقع في مدينة </a:t>
            </a:r>
            <a:r>
              <a:rPr lang="ar-SA" sz="3600" dirty="0" err="1" smtClean="0"/>
              <a:t>لكش</a:t>
            </a:r>
            <a:r>
              <a:rPr lang="ar-SA" sz="3600" dirty="0" smtClean="0"/>
              <a:t> في محافظة ذي قار حاليا(٢٣٧٨-٢٣٧١) </a:t>
            </a:r>
            <a:r>
              <a:rPr lang="ar-SA" sz="3600" dirty="0" err="1" smtClean="0"/>
              <a:t>ق</a:t>
            </a:r>
            <a:r>
              <a:rPr lang="ar-SA" sz="3600" dirty="0" smtClean="0"/>
              <a:t> م، </a:t>
            </a:r>
            <a:r>
              <a:rPr lang="ar-SA" sz="3600" dirty="0" err="1" smtClean="0"/>
              <a:t>مدونة</a:t>
            </a:r>
            <a:r>
              <a:rPr lang="ar-SA" sz="3600" dirty="0" smtClean="0"/>
              <a:t> باللغة السومرية والخط المسماري </a:t>
            </a:r>
            <a:r>
              <a:rPr lang="ar-SA" sz="3600" dirty="0" err="1" smtClean="0"/>
              <a:t>ت</a:t>
            </a:r>
            <a:r>
              <a:rPr lang="ar-IQ" sz="3600" dirty="0" smtClean="0"/>
              <a:t>ــ</a:t>
            </a:r>
            <a:r>
              <a:rPr lang="ar-SA" sz="3600" dirty="0" smtClean="0"/>
              <a:t>ضم </a:t>
            </a:r>
            <a:r>
              <a:rPr lang="ar-SA" sz="3600" dirty="0" err="1" smtClean="0"/>
              <a:t>ع</a:t>
            </a:r>
            <a:r>
              <a:rPr lang="ar-IQ" sz="3600" dirty="0" smtClean="0"/>
              <a:t>ــ</a:t>
            </a:r>
            <a:r>
              <a:rPr lang="ar-SA" sz="3600" dirty="0" err="1" smtClean="0"/>
              <a:t>دد</a:t>
            </a:r>
            <a:r>
              <a:rPr lang="ar-SA" sz="3600" dirty="0" smtClean="0"/>
              <a:t> من الإصلاحات الاجتماعية لتنظيم حياة الأسرة والمحافظة </a:t>
            </a:r>
            <a:r>
              <a:rPr lang="ar-SA" sz="3600" dirty="0" err="1" smtClean="0"/>
              <a:t>ع</a:t>
            </a:r>
            <a:r>
              <a:rPr lang="ar-IQ" sz="3600" dirty="0" smtClean="0"/>
              <a:t>ــ</a:t>
            </a:r>
            <a:r>
              <a:rPr lang="ar-SA" sz="3600" dirty="0" err="1" smtClean="0"/>
              <a:t>لى</a:t>
            </a:r>
            <a:r>
              <a:rPr lang="ar-SA" sz="3600" dirty="0" smtClean="0"/>
              <a:t> مكانة المرأة واستقلاليتها في مجتمع المدينة السومرية. </a:t>
            </a:r>
            <a:endParaRPr lang="en-US" sz="3600" dirty="0" smtClean="0"/>
          </a:p>
          <a:p>
            <a:pPr>
              <a:buNone/>
            </a:pP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b="1" dirty="0" smtClean="0"/>
              <a:t> </a:t>
            </a:r>
            <a:r>
              <a:rPr lang="en-US" dirty="0" smtClean="0"/>
              <a:t/>
            </a:r>
            <a:br>
              <a:rPr lang="en-US" dirty="0" smtClean="0"/>
            </a:br>
            <a:r>
              <a:rPr lang="ar-SA" b="1" dirty="0" smtClean="0"/>
              <a:t>٢-شريعة أور نمو </a:t>
            </a:r>
            <a:endParaRPr lang="ar-IQ" dirty="0"/>
          </a:p>
        </p:txBody>
      </p:sp>
      <p:sp>
        <p:nvSpPr>
          <p:cNvPr id="3" name="عنصر نائب للمحتوى 2"/>
          <p:cNvSpPr>
            <a:spLocks noGrp="1"/>
          </p:cNvSpPr>
          <p:nvPr>
            <p:ph idx="1"/>
          </p:nvPr>
        </p:nvSpPr>
        <p:spPr>
          <a:xfrm>
            <a:off x="457200" y="2071678"/>
            <a:ext cx="8229600" cy="4054485"/>
          </a:xfrm>
        </p:spPr>
        <p:txBody>
          <a:bodyPr>
            <a:normAutofit/>
          </a:bodyPr>
          <a:lstStyle/>
          <a:p>
            <a:r>
              <a:rPr lang="ar-SA" sz="3600" b="1" dirty="0" smtClean="0"/>
              <a:t>ف</a:t>
            </a:r>
            <a:r>
              <a:rPr lang="ar-IQ" sz="3600" b="1" dirty="0" smtClean="0"/>
              <a:t>ــ</a:t>
            </a:r>
            <a:r>
              <a:rPr lang="ar-SA" sz="3600" b="1" dirty="0" smtClean="0"/>
              <a:t>ي </a:t>
            </a:r>
            <a:r>
              <a:rPr lang="ar-SA" sz="3600" b="1" dirty="0" err="1" smtClean="0"/>
              <a:t>ش</a:t>
            </a:r>
            <a:r>
              <a:rPr lang="ar-IQ" sz="3600" b="1" dirty="0" smtClean="0"/>
              <a:t>ــ</a:t>
            </a:r>
            <a:r>
              <a:rPr lang="ar-SA" sz="3600" b="1" dirty="0" smtClean="0"/>
              <a:t>ريع</a:t>
            </a:r>
            <a:r>
              <a:rPr lang="ar-IQ" sz="3600" b="1" dirty="0" smtClean="0"/>
              <a:t>ـ</a:t>
            </a:r>
            <a:r>
              <a:rPr lang="ar-SA" sz="3600" b="1" dirty="0" smtClean="0"/>
              <a:t>ة </a:t>
            </a:r>
            <a:r>
              <a:rPr lang="ar-IQ" sz="3600" b="1" dirty="0" smtClean="0"/>
              <a:t> </a:t>
            </a:r>
            <a:r>
              <a:rPr lang="ar-SA" sz="3600" b="1" dirty="0" smtClean="0"/>
              <a:t>"أور </a:t>
            </a:r>
            <a:r>
              <a:rPr lang="ar-SA" sz="3600" b="1" dirty="0" err="1" smtClean="0"/>
              <a:t>ن</a:t>
            </a:r>
            <a:r>
              <a:rPr lang="ar-IQ" sz="3600" b="1" dirty="0" smtClean="0"/>
              <a:t>ــ</a:t>
            </a:r>
            <a:r>
              <a:rPr lang="ar-SA" sz="3600" b="1" dirty="0" smtClean="0"/>
              <a:t>م</a:t>
            </a:r>
            <a:r>
              <a:rPr lang="ar-IQ" sz="3600" b="1" dirty="0" smtClean="0"/>
              <a:t>ــ</a:t>
            </a:r>
            <a:r>
              <a:rPr lang="ar-SA" sz="3600" b="1" dirty="0" smtClean="0"/>
              <a:t>و”</a:t>
            </a:r>
            <a:r>
              <a:rPr lang="ar-IQ" sz="3600" b="1" dirty="0" smtClean="0"/>
              <a:t> </a:t>
            </a:r>
            <a:r>
              <a:rPr lang="ar-SA" sz="3600" b="1" dirty="0" smtClean="0"/>
              <a:t>م</a:t>
            </a:r>
            <a:r>
              <a:rPr lang="ar-IQ" sz="3600" b="1" dirty="0" smtClean="0"/>
              <a:t>ــــ</a:t>
            </a:r>
            <a:r>
              <a:rPr lang="ar-SA" sz="3600" b="1" dirty="0" err="1" smtClean="0"/>
              <a:t>ؤسس</a:t>
            </a:r>
            <a:r>
              <a:rPr lang="ar-SA" sz="3600" b="1" dirty="0" smtClean="0"/>
              <a:t> س</a:t>
            </a:r>
            <a:r>
              <a:rPr lang="ar-IQ" sz="3600" b="1" dirty="0" smtClean="0"/>
              <a:t>ـــ</a:t>
            </a:r>
            <a:r>
              <a:rPr lang="ar-SA" sz="3600" b="1" dirty="0" err="1" smtClean="0"/>
              <a:t>لال</a:t>
            </a:r>
            <a:r>
              <a:rPr lang="ar-IQ" sz="3600" b="1" dirty="0" smtClean="0"/>
              <a:t>ـــ</a:t>
            </a:r>
            <a:r>
              <a:rPr lang="ar-SA" sz="3600" b="1" dirty="0" smtClean="0"/>
              <a:t>ة (أور الثالثة السومرية) عام (٢١١٣-٢٠٦٠)ق </a:t>
            </a:r>
            <a:r>
              <a:rPr lang="ar-SA" sz="3600" b="1" dirty="0" err="1" smtClean="0"/>
              <a:t>م</a:t>
            </a:r>
            <a:r>
              <a:rPr lang="ar-SA" sz="3600" b="1" dirty="0" smtClean="0"/>
              <a:t>، </a:t>
            </a:r>
            <a:r>
              <a:rPr lang="ar-SA" sz="3600" b="1" dirty="0" err="1" smtClean="0"/>
              <a:t>ع</a:t>
            </a:r>
            <a:r>
              <a:rPr lang="ar-IQ" sz="3600" b="1" dirty="0" smtClean="0"/>
              <a:t>ــ</a:t>
            </a:r>
            <a:r>
              <a:rPr lang="ar-SA" sz="3600" b="1" dirty="0" err="1" smtClean="0"/>
              <a:t>دد</a:t>
            </a:r>
            <a:r>
              <a:rPr lang="ar-SA" sz="3600" b="1" dirty="0" smtClean="0"/>
              <a:t> م</a:t>
            </a:r>
            <a:r>
              <a:rPr lang="ar-IQ" sz="3600" b="1" dirty="0" smtClean="0"/>
              <a:t>ــ</a:t>
            </a:r>
            <a:r>
              <a:rPr lang="ar-SA" sz="3600" b="1" dirty="0" smtClean="0"/>
              <a:t>ن </a:t>
            </a:r>
            <a:r>
              <a:rPr lang="ar-SA" sz="3600" b="1" dirty="0" err="1" smtClean="0"/>
              <a:t>ال</a:t>
            </a:r>
            <a:r>
              <a:rPr lang="ar-IQ" sz="3600" b="1" dirty="0" smtClean="0"/>
              <a:t>ــ</a:t>
            </a:r>
            <a:r>
              <a:rPr lang="ar-SA" sz="3600" b="1" dirty="0" smtClean="0"/>
              <a:t>مواد </a:t>
            </a:r>
            <a:r>
              <a:rPr lang="ar-SA" sz="3600" b="1" dirty="0" err="1" smtClean="0"/>
              <a:t>ال</a:t>
            </a:r>
            <a:r>
              <a:rPr lang="ar-IQ" sz="3600" b="1" dirty="0" smtClean="0"/>
              <a:t>ــ</a:t>
            </a:r>
            <a:r>
              <a:rPr lang="ar-SA" sz="3600" b="1" dirty="0" smtClean="0"/>
              <a:t>قان</a:t>
            </a:r>
            <a:r>
              <a:rPr lang="ar-IQ" sz="3600" b="1" dirty="0" smtClean="0"/>
              <a:t>ــ</a:t>
            </a:r>
            <a:r>
              <a:rPr lang="ar-SA" sz="3600" b="1" dirty="0" smtClean="0"/>
              <a:t>ونية </a:t>
            </a:r>
            <a:r>
              <a:rPr lang="ar-SA" sz="3600" b="1" dirty="0" err="1" smtClean="0"/>
              <a:t>الت</a:t>
            </a:r>
            <a:r>
              <a:rPr lang="ar-IQ" sz="3600" b="1" dirty="0" smtClean="0"/>
              <a:t>ــ</a:t>
            </a:r>
            <a:r>
              <a:rPr lang="ar-SA" sz="3600" b="1" dirty="0" smtClean="0"/>
              <a:t>ي تعالج حقوق (المرأة غير المتزوجة </a:t>
            </a:r>
            <a:r>
              <a:rPr lang="ar-SA" sz="3600" b="1" dirty="0" err="1" smtClean="0"/>
              <a:t>و</a:t>
            </a:r>
            <a:r>
              <a:rPr lang="ar-SA" sz="3600" b="1" dirty="0" smtClean="0"/>
              <a:t> المرأة المتزوجة والمرأة المطلقة).</a:t>
            </a:r>
            <a:endParaRPr lang="en-US" sz="3600" b="1" dirty="0" smtClean="0"/>
          </a:p>
          <a:p>
            <a:pPr>
              <a:buNone/>
            </a:pPr>
            <a:endParaRPr lang="en-US" sz="3600"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٣- شريعة لبت </a:t>
            </a:r>
            <a:r>
              <a:rPr lang="ar-SA" b="1" dirty="0" err="1" smtClean="0"/>
              <a:t>عشتار</a:t>
            </a:r>
            <a:endParaRPr lang="ar-IQ" dirty="0"/>
          </a:p>
        </p:txBody>
      </p:sp>
      <p:sp>
        <p:nvSpPr>
          <p:cNvPr id="3" name="عنصر نائب للمحتوى 2"/>
          <p:cNvSpPr>
            <a:spLocks noGrp="1"/>
          </p:cNvSpPr>
          <p:nvPr>
            <p:ph idx="1"/>
          </p:nvPr>
        </p:nvSpPr>
        <p:spPr/>
        <p:txBody>
          <a:bodyPr/>
          <a:lstStyle/>
          <a:p>
            <a:r>
              <a:rPr lang="ar-SA" sz="4800" b="1" dirty="0" smtClean="0">
                <a:cs typeface="+mj-cs"/>
              </a:rPr>
              <a:t>لم تغفل شريعة (لبت </a:t>
            </a:r>
            <a:r>
              <a:rPr lang="ar-SA" sz="4800" b="1" dirty="0" err="1" smtClean="0">
                <a:cs typeface="+mj-cs"/>
              </a:rPr>
              <a:t>عشتار</a:t>
            </a:r>
            <a:r>
              <a:rPr lang="ar-SA" sz="4800" b="1" dirty="0" smtClean="0">
                <a:cs typeface="+mj-cs"/>
              </a:rPr>
              <a:t>) خامس ملوك أيسن </a:t>
            </a:r>
            <a:endParaRPr lang="en-US" sz="4800" b="1" dirty="0" smtClean="0">
              <a:cs typeface="+mj-cs"/>
            </a:endParaRPr>
          </a:p>
          <a:p>
            <a:r>
              <a:rPr lang="ar-SA" sz="4800" b="1" dirty="0" smtClean="0">
                <a:cs typeface="+mj-cs"/>
              </a:rPr>
              <a:t>(١٩٣٤-١٩٢٤) </a:t>
            </a:r>
            <a:r>
              <a:rPr lang="ar-SA" sz="4800" b="1" dirty="0" err="1" smtClean="0">
                <a:cs typeface="+mj-cs"/>
              </a:rPr>
              <a:t>ق</a:t>
            </a:r>
            <a:r>
              <a:rPr lang="ar-SA" sz="4800" b="1" dirty="0" smtClean="0">
                <a:cs typeface="+mj-cs"/>
              </a:rPr>
              <a:t>. م، عن (حقوق المرأة وشؤونها العائلية ). </a:t>
            </a:r>
            <a:endParaRPr lang="en-US" sz="4800" b="1" dirty="0" smtClean="0">
              <a:cs typeface="+mj-cs"/>
            </a:endParaRPr>
          </a:p>
          <a:p>
            <a:pPr>
              <a:buNone/>
            </a:pP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4800" b="1" dirty="0" smtClean="0"/>
              <a:t>٤- شريعة </a:t>
            </a:r>
            <a:r>
              <a:rPr lang="ar-SA" sz="4800" b="1" dirty="0" err="1" smtClean="0"/>
              <a:t>اشنونا</a:t>
            </a:r>
            <a:r>
              <a:rPr lang="ar-SA" b="1" dirty="0" smtClean="0"/>
              <a:t> </a:t>
            </a:r>
            <a:endParaRPr lang="ar-IQ" dirty="0"/>
          </a:p>
        </p:txBody>
      </p:sp>
      <p:sp>
        <p:nvSpPr>
          <p:cNvPr id="3" name="عنصر نائب للمحتوى 2"/>
          <p:cNvSpPr>
            <a:spLocks noGrp="1"/>
          </p:cNvSpPr>
          <p:nvPr>
            <p:ph idx="1"/>
          </p:nvPr>
        </p:nvSpPr>
        <p:spPr/>
        <p:txBody>
          <a:bodyPr>
            <a:normAutofit/>
          </a:bodyPr>
          <a:lstStyle/>
          <a:p>
            <a:r>
              <a:rPr lang="ar-SA" sz="4800" dirty="0" err="1" smtClean="0"/>
              <a:t>أشتملت</a:t>
            </a:r>
            <a:r>
              <a:rPr lang="ar-IQ" sz="4800" dirty="0" smtClean="0"/>
              <a:t> </a:t>
            </a:r>
            <a:r>
              <a:rPr lang="ar-SA" sz="4800" dirty="0" smtClean="0"/>
              <a:t>شريعة </a:t>
            </a:r>
            <a:r>
              <a:rPr lang="ar-SA" sz="4800" dirty="0" err="1" smtClean="0"/>
              <a:t>اشنونا</a:t>
            </a:r>
            <a:r>
              <a:rPr lang="ar-IQ" sz="4800" dirty="0" smtClean="0"/>
              <a:t> </a:t>
            </a:r>
            <a:r>
              <a:rPr lang="ar-SA" sz="4800" dirty="0" smtClean="0"/>
              <a:t>على</a:t>
            </a:r>
            <a:r>
              <a:rPr lang="ar-IQ" sz="4800" dirty="0" smtClean="0"/>
              <a:t> </a:t>
            </a:r>
          </a:p>
          <a:p>
            <a:r>
              <a:rPr lang="ar-SA" sz="4800" b="1" dirty="0" smtClean="0"/>
              <a:t>(ح</a:t>
            </a:r>
            <a:r>
              <a:rPr lang="ar-IQ" sz="4800" b="1" dirty="0" smtClean="0"/>
              <a:t>ـــ</a:t>
            </a:r>
            <a:r>
              <a:rPr lang="ar-SA" sz="4800" b="1" dirty="0" err="1" smtClean="0"/>
              <a:t>قوق</a:t>
            </a:r>
            <a:r>
              <a:rPr lang="ar-SA" sz="4800" b="1" dirty="0" smtClean="0"/>
              <a:t> العم</a:t>
            </a:r>
            <a:r>
              <a:rPr lang="ar-IQ" sz="4800" b="1" dirty="0" smtClean="0"/>
              <a:t>ــ</a:t>
            </a:r>
            <a:r>
              <a:rPr lang="ar-SA" sz="4800" b="1" dirty="0" err="1" smtClean="0"/>
              <a:t>ال</a:t>
            </a:r>
            <a:r>
              <a:rPr lang="ar-SA" sz="4800" b="1" dirty="0" smtClean="0"/>
              <a:t> وص</a:t>
            </a:r>
            <a:r>
              <a:rPr lang="ar-IQ" sz="4800" b="1" dirty="0" smtClean="0"/>
              <a:t>ــ</a:t>
            </a:r>
            <a:r>
              <a:rPr lang="ar-SA" sz="4800" b="1" dirty="0" err="1" smtClean="0"/>
              <a:t>لاحيات</a:t>
            </a:r>
            <a:r>
              <a:rPr lang="ar-SA" sz="4800" b="1" dirty="0" smtClean="0"/>
              <a:t> الحاكم)</a:t>
            </a:r>
            <a:endParaRPr lang="ar-IQ" sz="4800" b="1" dirty="0" smtClean="0"/>
          </a:p>
          <a:p>
            <a:r>
              <a:rPr lang="ar-SA" sz="4800" b="1" dirty="0" smtClean="0"/>
              <a:t> </a:t>
            </a:r>
            <a:r>
              <a:rPr lang="ar-SA" sz="4800" dirty="0" smtClean="0"/>
              <a:t>ووضعت </a:t>
            </a:r>
            <a:r>
              <a:rPr lang="ar-SA" sz="4800" dirty="0" err="1" smtClean="0"/>
              <a:t>ش</a:t>
            </a:r>
            <a:r>
              <a:rPr lang="ar-IQ" sz="4800" dirty="0" smtClean="0"/>
              <a:t>ـــ</a:t>
            </a:r>
            <a:r>
              <a:rPr lang="ar-SA" sz="4800" dirty="0" err="1" smtClean="0"/>
              <a:t>رط</a:t>
            </a:r>
            <a:r>
              <a:rPr lang="ar-SA" sz="4800" dirty="0" smtClean="0"/>
              <a:t> م</a:t>
            </a:r>
            <a:r>
              <a:rPr lang="ar-IQ" sz="4800" dirty="0" smtClean="0"/>
              <a:t>ــ</a:t>
            </a:r>
            <a:r>
              <a:rPr lang="ar-SA" sz="4800" dirty="0" err="1" smtClean="0"/>
              <a:t>وافقة</a:t>
            </a:r>
            <a:r>
              <a:rPr lang="ar-SA" sz="4800" dirty="0" smtClean="0"/>
              <a:t> الحاكم على إيقاع عقوبة الإعدام. </a:t>
            </a:r>
            <a:endParaRPr lang="en-US" sz="4800" dirty="0" smtClean="0"/>
          </a:p>
          <a:p>
            <a:endParaRPr lang="ar-IQ" sz="4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a:t>
            </a:r>
            <a:r>
              <a:rPr lang="en-US" dirty="0" smtClean="0"/>
              <a:t/>
            </a:r>
            <a:br>
              <a:rPr lang="en-US" dirty="0" smtClean="0"/>
            </a:br>
            <a:r>
              <a:rPr lang="ar-SA" b="1" dirty="0" smtClean="0"/>
              <a:t> </a:t>
            </a:r>
            <a:r>
              <a:rPr lang="en-US" dirty="0" smtClean="0"/>
              <a:t/>
            </a:r>
            <a:br>
              <a:rPr lang="en-US" dirty="0" smtClean="0"/>
            </a:br>
            <a:r>
              <a:rPr lang="ar-SA" b="1" dirty="0" smtClean="0"/>
              <a:t>٥- </a:t>
            </a:r>
            <a:r>
              <a:rPr lang="ar-SA" b="1" dirty="0" err="1" smtClean="0"/>
              <a:t>ش</a:t>
            </a:r>
            <a:r>
              <a:rPr lang="ar-IQ" b="1" dirty="0" smtClean="0"/>
              <a:t>ــ</a:t>
            </a:r>
            <a:r>
              <a:rPr lang="ar-SA" b="1" dirty="0" smtClean="0"/>
              <a:t>ريع</a:t>
            </a:r>
            <a:r>
              <a:rPr lang="ar-IQ" b="1" dirty="0" smtClean="0"/>
              <a:t>ـــ</a:t>
            </a:r>
            <a:r>
              <a:rPr lang="ar-SA" b="1" dirty="0" smtClean="0"/>
              <a:t>ة </a:t>
            </a:r>
            <a:r>
              <a:rPr lang="ar-SA" b="1" dirty="0" err="1" smtClean="0"/>
              <a:t>ح</a:t>
            </a:r>
            <a:r>
              <a:rPr lang="ar-IQ" b="1" dirty="0" smtClean="0"/>
              <a:t>ـــ</a:t>
            </a:r>
            <a:r>
              <a:rPr lang="ar-SA" b="1" dirty="0" err="1" smtClean="0"/>
              <a:t>مورابي</a:t>
            </a:r>
            <a:r>
              <a:rPr lang="ar-SA" b="1" dirty="0" smtClean="0"/>
              <a:t>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92500" lnSpcReduction="10000"/>
          </a:bodyPr>
          <a:lstStyle/>
          <a:p>
            <a:r>
              <a:rPr lang="ar-SA" dirty="0" smtClean="0"/>
              <a:t>تعتبر شريعة </a:t>
            </a:r>
            <a:r>
              <a:rPr lang="ar-SA" dirty="0" err="1" smtClean="0"/>
              <a:t>حمورابي</a:t>
            </a:r>
            <a:r>
              <a:rPr lang="ar-SA" dirty="0" smtClean="0"/>
              <a:t> الملك البابلي(١٧٩٢-١٧٥٠)ق. م، أشهر </a:t>
            </a:r>
            <a:r>
              <a:rPr lang="ar-SA" dirty="0" err="1" smtClean="0"/>
              <a:t>وأه</a:t>
            </a:r>
            <a:r>
              <a:rPr lang="ar-IQ" dirty="0" smtClean="0"/>
              <a:t>ــ</a:t>
            </a:r>
            <a:r>
              <a:rPr lang="ar-SA" dirty="0" smtClean="0"/>
              <a:t>م الق</a:t>
            </a:r>
            <a:r>
              <a:rPr lang="ar-IQ" dirty="0" smtClean="0"/>
              <a:t>ــ</a:t>
            </a:r>
            <a:r>
              <a:rPr lang="ar-SA" dirty="0" smtClean="0"/>
              <a:t>وانين التي وضعت </a:t>
            </a:r>
            <a:r>
              <a:rPr lang="ar-SA" dirty="0" err="1" smtClean="0"/>
              <a:t>ف</a:t>
            </a:r>
            <a:r>
              <a:rPr lang="ar-IQ" dirty="0" smtClean="0"/>
              <a:t>ــ</a:t>
            </a:r>
            <a:r>
              <a:rPr lang="ar-SA" dirty="0" smtClean="0"/>
              <a:t>ي تأريخ العراق القديم بعد أعادة توحيد </a:t>
            </a:r>
            <a:r>
              <a:rPr lang="ar-SA" dirty="0" err="1" smtClean="0"/>
              <a:t>ب</a:t>
            </a:r>
            <a:r>
              <a:rPr lang="ar-IQ" dirty="0" smtClean="0"/>
              <a:t>ـــ</a:t>
            </a:r>
            <a:r>
              <a:rPr lang="ar-SA" dirty="0" err="1" smtClean="0"/>
              <a:t>لاد</a:t>
            </a:r>
            <a:r>
              <a:rPr lang="ar-SA" dirty="0" smtClean="0"/>
              <a:t> وادي </a:t>
            </a:r>
            <a:r>
              <a:rPr lang="ar-SA" dirty="0" err="1" smtClean="0"/>
              <a:t>ال</a:t>
            </a:r>
            <a:r>
              <a:rPr lang="ar-IQ" dirty="0" smtClean="0"/>
              <a:t>ـ</a:t>
            </a:r>
            <a:r>
              <a:rPr lang="ar-SA" dirty="0" smtClean="0"/>
              <a:t>رافدين بدولة وراية واحدة، على ماذا أستند </a:t>
            </a:r>
            <a:r>
              <a:rPr lang="ar-SA" dirty="0" err="1" smtClean="0"/>
              <a:t>ح</a:t>
            </a:r>
            <a:r>
              <a:rPr lang="ar-IQ" dirty="0" smtClean="0"/>
              <a:t>ـ</a:t>
            </a:r>
            <a:r>
              <a:rPr lang="ar-SA" dirty="0" err="1" smtClean="0"/>
              <a:t>مورابي</a:t>
            </a:r>
            <a:r>
              <a:rPr lang="ar-SA" dirty="0" smtClean="0"/>
              <a:t> في وضع شريعته؟ أستند </a:t>
            </a:r>
            <a:r>
              <a:rPr lang="ar-SA" dirty="0" err="1" smtClean="0"/>
              <a:t>حمورابي</a:t>
            </a:r>
            <a:r>
              <a:rPr lang="ar-SA" dirty="0" smtClean="0"/>
              <a:t> في وضع شريعته التي دونها </a:t>
            </a:r>
            <a:r>
              <a:rPr lang="ar-SA" dirty="0" err="1" smtClean="0"/>
              <a:t>ف</a:t>
            </a:r>
            <a:r>
              <a:rPr lang="ar-IQ" dirty="0" err="1" smtClean="0"/>
              <a:t>بــ</a:t>
            </a:r>
            <a:r>
              <a:rPr lang="ar-SA" dirty="0" smtClean="0"/>
              <a:t>السن</a:t>
            </a:r>
            <a:r>
              <a:rPr lang="ar-IQ" dirty="0" smtClean="0"/>
              <a:t>ــ</a:t>
            </a:r>
            <a:r>
              <a:rPr lang="ar-SA" dirty="0" smtClean="0"/>
              <a:t>ه الثلاثين من حكمه على (</a:t>
            </a:r>
            <a:r>
              <a:rPr lang="ar-SA" dirty="0" err="1" smtClean="0"/>
              <a:t>الاعراف</a:t>
            </a:r>
            <a:r>
              <a:rPr lang="ar-SA" dirty="0" smtClean="0"/>
              <a:t> والقوانين السابقة لزمانه سواء كانت سومرية أو بابلية)، بعد جمعها وإجراء التعديلات عليها </a:t>
            </a:r>
            <a:r>
              <a:rPr lang="ar-SA" dirty="0" err="1" smtClean="0"/>
              <a:t>بمايتلائم</a:t>
            </a:r>
            <a:r>
              <a:rPr lang="ar-SA" dirty="0" smtClean="0"/>
              <a:t> مع مجتمع الدولة الموحدة،</a:t>
            </a:r>
            <a:endParaRPr lang="en-US" dirty="0" smtClean="0"/>
          </a:p>
          <a:p>
            <a:r>
              <a:rPr lang="ar-SA" dirty="0" smtClean="0"/>
              <a:t> وقد دون شريعته(باللغة البابلية والخط المسماري) على عدد من المسلات الحجرية ووزعها على مدن العراق القديم (نفر، أور، الوراء، </a:t>
            </a:r>
            <a:r>
              <a:rPr lang="ar-SA" dirty="0" err="1" smtClean="0"/>
              <a:t>سبار</a:t>
            </a:r>
            <a:r>
              <a:rPr lang="ar-SA" dirty="0" smtClean="0"/>
              <a:t>، أشور، العاصمة بابل).</a:t>
            </a:r>
            <a:endParaRPr lang="en-US" dirty="0" smtClean="0"/>
          </a:p>
          <a:p>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تتألف شريعة </a:t>
            </a:r>
            <a:r>
              <a:rPr lang="ar-SA" b="1" dirty="0" err="1" smtClean="0"/>
              <a:t>حمورابي</a:t>
            </a:r>
            <a:r>
              <a:rPr lang="ar-SA" b="1" dirty="0" smtClean="0"/>
              <a:t> من (٢٨٢)مادة قانونية </a:t>
            </a:r>
            <a:r>
              <a:rPr lang="ar-SA" b="1" dirty="0" err="1" smtClean="0"/>
              <a:t>وأحتوت</a:t>
            </a:r>
            <a:r>
              <a:rPr lang="ar-SA" b="1" dirty="0" smtClean="0"/>
              <a:t> على قضايا مختلفة:-</a:t>
            </a:r>
            <a:endParaRPr lang="ar-IQ" b="1" dirty="0"/>
          </a:p>
        </p:txBody>
      </p:sp>
      <p:sp>
        <p:nvSpPr>
          <p:cNvPr id="3" name="عنصر نائب للمحتوى 2"/>
          <p:cNvSpPr>
            <a:spLocks noGrp="1"/>
          </p:cNvSpPr>
          <p:nvPr>
            <p:ph idx="1"/>
          </p:nvPr>
        </p:nvSpPr>
        <p:spPr/>
        <p:txBody>
          <a:bodyPr/>
          <a:lstStyle/>
          <a:p>
            <a:r>
              <a:rPr lang="ar-SA" dirty="0" smtClean="0"/>
              <a:t>تتعلق </a:t>
            </a:r>
            <a:r>
              <a:rPr lang="ar-SA" dirty="0" err="1" smtClean="0"/>
              <a:t>ب</a:t>
            </a:r>
            <a:r>
              <a:rPr lang="ar-SA" b="1" dirty="0" smtClean="0"/>
              <a:t>(  القضاء /// الشهود /// السرقة /// النهب ///شؤون الجيش/// الزراعة/// القروض) </a:t>
            </a:r>
            <a:endParaRPr lang="ar-IQ" b="1" dirty="0" smtClean="0"/>
          </a:p>
          <a:p>
            <a:endParaRPr lang="en-US" dirty="0" smtClean="0"/>
          </a:p>
          <a:p>
            <a:r>
              <a:rPr lang="ar-SA" dirty="0" smtClean="0"/>
              <a:t>وقد نص في (٣٠) مادة قانونية </a:t>
            </a:r>
            <a:r>
              <a:rPr lang="ar-SA" dirty="0" err="1" smtClean="0"/>
              <a:t>أختصتبشؤون</a:t>
            </a:r>
            <a:r>
              <a:rPr lang="ar-SA" dirty="0" smtClean="0"/>
              <a:t> الأسرة مثل :-	</a:t>
            </a:r>
            <a:endParaRPr lang="en-US" dirty="0" smtClean="0"/>
          </a:p>
          <a:p>
            <a:r>
              <a:rPr lang="ar-SA" b="1" dirty="0" smtClean="0"/>
              <a:t>( الزواج /// الطلاق /// الإرث /// التبني /// التربية ).</a:t>
            </a:r>
            <a:endParaRPr lang="en-US" dirty="0" smtClean="0"/>
          </a:p>
          <a:p>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الحض</a:t>
            </a:r>
            <a:r>
              <a:rPr lang="ar-IQ" b="1" dirty="0" smtClean="0"/>
              <a:t>ــ</a:t>
            </a:r>
            <a:r>
              <a:rPr lang="ar-SA" b="1" dirty="0" err="1" smtClean="0"/>
              <a:t>ارة</a:t>
            </a:r>
            <a:r>
              <a:rPr lang="ar-SA" b="1" dirty="0" smtClean="0"/>
              <a:t> </a:t>
            </a:r>
            <a:r>
              <a:rPr lang="ar-SA" b="1" dirty="0" err="1" smtClean="0"/>
              <a:t>ال</a:t>
            </a:r>
            <a:r>
              <a:rPr lang="ar-IQ" b="1" dirty="0" smtClean="0"/>
              <a:t>ــ</a:t>
            </a:r>
            <a:r>
              <a:rPr lang="ar-SA" b="1" dirty="0" smtClean="0"/>
              <a:t>مصرية </a:t>
            </a:r>
            <a:endParaRPr lang="ar-IQ" dirty="0"/>
          </a:p>
        </p:txBody>
      </p:sp>
      <p:sp>
        <p:nvSpPr>
          <p:cNvPr id="3" name="عنصر نائب للمحتوى 2"/>
          <p:cNvSpPr>
            <a:spLocks noGrp="1"/>
          </p:cNvSpPr>
          <p:nvPr>
            <p:ph idx="1"/>
          </p:nvPr>
        </p:nvSpPr>
        <p:spPr/>
        <p:txBody>
          <a:bodyPr>
            <a:normAutofit lnSpcReduction="10000"/>
          </a:bodyPr>
          <a:lstStyle/>
          <a:p>
            <a:r>
              <a:rPr lang="ar-SA" dirty="0" smtClean="0"/>
              <a:t>حقوق الإنسان في الحضارة المصرية القديمة </a:t>
            </a:r>
            <a:r>
              <a:rPr lang="ar-SA" dirty="0" err="1" smtClean="0"/>
              <a:t>هو</a:t>
            </a:r>
            <a:r>
              <a:rPr lang="ar-SA" b="1" dirty="0" err="1" smtClean="0"/>
              <a:t>أن</a:t>
            </a:r>
            <a:r>
              <a:rPr lang="ar-SA" b="1" dirty="0" smtClean="0"/>
              <a:t> الحكام قاموا </a:t>
            </a:r>
            <a:r>
              <a:rPr lang="ar-SA" b="1" dirty="0" err="1" smtClean="0"/>
              <a:t>باخضاع</a:t>
            </a:r>
            <a:r>
              <a:rPr lang="ar-SA" b="1" dirty="0" smtClean="0"/>
              <a:t> الشعب للقانون الذي يقوم على (العدل والحق والصدق) </a:t>
            </a:r>
            <a:endParaRPr lang="en-US" dirty="0" smtClean="0"/>
          </a:p>
          <a:p>
            <a:r>
              <a:rPr lang="ar-SA" dirty="0" smtClean="0"/>
              <a:t>وأشهر هؤلاء الحكام هو </a:t>
            </a:r>
            <a:r>
              <a:rPr lang="ar-SA" b="1" dirty="0" smtClean="0"/>
              <a:t>(اخناتون) </a:t>
            </a:r>
            <a:r>
              <a:rPr lang="ar-SA" dirty="0" smtClean="0"/>
              <a:t>الذي دعا إلى التسامح والرحمة وإلى تحقيق العلم للجميع دون تمييز، </a:t>
            </a:r>
            <a:endParaRPr lang="en-US" dirty="0" smtClean="0"/>
          </a:p>
          <a:p>
            <a:r>
              <a:rPr lang="ar-SA" dirty="0" smtClean="0"/>
              <a:t>ألا إن هنالك طبقة تسمى </a:t>
            </a:r>
            <a:r>
              <a:rPr lang="ar-SA" b="1" dirty="0" smtClean="0"/>
              <a:t>(الفراعنة) </a:t>
            </a:r>
            <a:r>
              <a:rPr lang="ar-SA" dirty="0" smtClean="0"/>
              <a:t>أدعوا </a:t>
            </a:r>
            <a:r>
              <a:rPr lang="ar-SA" dirty="0" err="1" smtClean="0"/>
              <a:t>الألوهية</a:t>
            </a:r>
            <a:r>
              <a:rPr lang="ar-SA" dirty="0" smtClean="0"/>
              <a:t> لأنفسهم، حتى قال فرعون أنا ربكم الأعلى، بحيث يعد نفسه إله مطلق في الحكم ويستضعف ويستخف بهم حتى وصل إلى درجة أن يحرم الناس من أهم حق وهو حق الحياة. </a:t>
            </a: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الحض</a:t>
            </a:r>
            <a:r>
              <a:rPr lang="ar-IQ" b="1" dirty="0" smtClean="0"/>
              <a:t>ــ</a:t>
            </a:r>
            <a:r>
              <a:rPr lang="ar-SA" b="1" dirty="0" err="1" smtClean="0"/>
              <a:t>ارة</a:t>
            </a:r>
            <a:r>
              <a:rPr lang="ar-SA" b="1" dirty="0" smtClean="0"/>
              <a:t> </a:t>
            </a:r>
            <a:r>
              <a:rPr lang="ar-SA" b="1" dirty="0" err="1" smtClean="0"/>
              <a:t>الاغ</a:t>
            </a:r>
            <a:r>
              <a:rPr lang="ar-IQ" b="1" dirty="0" smtClean="0"/>
              <a:t>ــ</a:t>
            </a:r>
            <a:r>
              <a:rPr lang="ar-SA" b="1" dirty="0" err="1" smtClean="0"/>
              <a:t>ريقية</a:t>
            </a:r>
            <a:r>
              <a:rPr lang="ar-SA" b="1" dirty="0" smtClean="0"/>
              <a:t> </a:t>
            </a:r>
            <a:endParaRPr lang="ar-IQ" dirty="0"/>
          </a:p>
        </p:txBody>
      </p:sp>
      <p:sp>
        <p:nvSpPr>
          <p:cNvPr id="3" name="عنصر نائب للمحتوى 2"/>
          <p:cNvSpPr>
            <a:spLocks noGrp="1"/>
          </p:cNvSpPr>
          <p:nvPr>
            <p:ph idx="1"/>
          </p:nvPr>
        </p:nvSpPr>
        <p:spPr/>
        <p:txBody>
          <a:bodyPr/>
          <a:lstStyle/>
          <a:p>
            <a:r>
              <a:rPr lang="ar-SA" dirty="0" smtClean="0"/>
              <a:t>أكدت التقاليد </a:t>
            </a:r>
            <a:r>
              <a:rPr lang="ar-SA" dirty="0" err="1" smtClean="0"/>
              <a:t>الاغريقية</a:t>
            </a:r>
            <a:r>
              <a:rPr lang="ar-SA" dirty="0" smtClean="0"/>
              <a:t> على </a:t>
            </a:r>
            <a:r>
              <a:rPr lang="ar-SA" b="1" dirty="0" smtClean="0"/>
              <a:t>(العدالة واحترام القانون)، </a:t>
            </a:r>
            <a:r>
              <a:rPr lang="ar-SA" dirty="0" smtClean="0"/>
              <a:t>التي تعتبر مقياس الفضائل، </a:t>
            </a:r>
            <a:endParaRPr lang="en-US" dirty="0" smtClean="0"/>
          </a:p>
          <a:p>
            <a:r>
              <a:rPr lang="ar-SA" b="1" dirty="0" smtClean="0"/>
              <a:t># أفلاطون </a:t>
            </a:r>
            <a:r>
              <a:rPr lang="ar-SA" dirty="0" smtClean="0"/>
              <a:t>أكد على قاعدة </a:t>
            </a:r>
            <a:r>
              <a:rPr lang="ar-SA" b="1" dirty="0" smtClean="0"/>
              <a:t>(العدل والعدالة)، </a:t>
            </a:r>
            <a:r>
              <a:rPr lang="ar-SA" dirty="0" smtClean="0"/>
              <a:t>وأن أي دولة </a:t>
            </a:r>
            <a:r>
              <a:rPr lang="ar-SA" dirty="0" err="1" smtClean="0"/>
              <a:t>لاتقوم</a:t>
            </a:r>
            <a:r>
              <a:rPr lang="ar-SA" dirty="0" smtClean="0"/>
              <a:t> بالاستناد عليهما هي دولة فاسدة مهددة بالانهيار، حسب </a:t>
            </a:r>
            <a:r>
              <a:rPr lang="ar-SA" dirty="0" err="1" smtClean="0"/>
              <a:t>ماجاء</a:t>
            </a:r>
            <a:r>
              <a:rPr lang="ar-SA" dirty="0" smtClean="0"/>
              <a:t> في كتابه </a:t>
            </a:r>
            <a:r>
              <a:rPr lang="ar-SA" b="1" dirty="0" smtClean="0"/>
              <a:t>(الجمهورية). </a:t>
            </a:r>
            <a:endParaRPr lang="en-US" dirty="0" smtClean="0"/>
          </a:p>
          <a:p>
            <a:r>
              <a:rPr lang="ar-SA" b="1" dirty="0" smtClean="0"/>
              <a:t># أرسطو </a:t>
            </a:r>
            <a:r>
              <a:rPr lang="ar-SA" dirty="0" smtClean="0"/>
              <a:t> أكد على سيادة </a:t>
            </a:r>
            <a:r>
              <a:rPr lang="ar-SA" b="1" dirty="0" smtClean="0"/>
              <a:t>( القانون والعدالة والتعليم) . </a:t>
            </a:r>
            <a:endParaRPr lang="en-US" dirty="0" smtClean="0"/>
          </a:p>
          <a:p>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حقوق الإنسان في العصور الوسطى</a:t>
            </a:r>
            <a:endParaRPr lang="ar-IQ" dirty="0"/>
          </a:p>
        </p:txBody>
      </p:sp>
      <p:sp>
        <p:nvSpPr>
          <p:cNvPr id="3" name="عنصر نائب للمحتوى 2"/>
          <p:cNvSpPr>
            <a:spLocks noGrp="1"/>
          </p:cNvSpPr>
          <p:nvPr>
            <p:ph idx="1"/>
          </p:nvPr>
        </p:nvSpPr>
        <p:spPr/>
        <p:txBody>
          <a:bodyPr/>
          <a:lstStyle/>
          <a:p>
            <a:pPr algn="ctr"/>
            <a:r>
              <a:rPr lang="ar-IQ" sz="6600" dirty="0" err="1" smtClean="0">
                <a:solidFill>
                  <a:srgbClr val="00B0F0"/>
                </a:solidFill>
              </a:rPr>
              <a:t>المحاضره</a:t>
            </a:r>
            <a:endParaRPr lang="ar-IQ" sz="6200" dirty="0" smtClean="0">
              <a:solidFill>
                <a:srgbClr val="00B0F0"/>
              </a:solidFill>
            </a:endParaRPr>
          </a:p>
          <a:p>
            <a:pPr marL="400050" lvl="1" indent="0" algn="ctr">
              <a:buNone/>
            </a:pPr>
            <a:r>
              <a:rPr lang="ar-IQ" sz="6600" dirty="0" smtClean="0"/>
              <a:t>6-7</a:t>
            </a:r>
            <a:endParaRPr lang="ar-IQ" sz="6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أولا : </a:t>
            </a:r>
            <a:r>
              <a:rPr lang="ar-SA" b="1" dirty="0" err="1" smtClean="0"/>
              <a:t>الماغنا</a:t>
            </a:r>
            <a:r>
              <a:rPr lang="ar-SA" b="1" dirty="0" smtClean="0"/>
              <a:t> كارتا ( ميثاق العهد </a:t>
            </a:r>
            <a:r>
              <a:rPr lang="ar-SA" b="1" dirty="0" err="1" smtClean="0"/>
              <a:t>الاعظم</a:t>
            </a:r>
            <a:r>
              <a:rPr lang="ar-SA" b="1" dirty="0" smtClean="0"/>
              <a:t> ) </a:t>
            </a:r>
            <a:endParaRPr lang="ar-IQ" dirty="0"/>
          </a:p>
        </p:txBody>
      </p:sp>
      <p:sp>
        <p:nvSpPr>
          <p:cNvPr id="3" name="عنصر نائب للمحتوى 2"/>
          <p:cNvSpPr>
            <a:spLocks noGrp="1"/>
          </p:cNvSpPr>
          <p:nvPr>
            <p:ph idx="1"/>
          </p:nvPr>
        </p:nvSpPr>
        <p:spPr/>
        <p:txBody>
          <a:bodyPr/>
          <a:lstStyle/>
          <a:p>
            <a:r>
              <a:rPr lang="ar-SA" dirty="0" smtClean="0"/>
              <a:t>يعتبر هذا الميثاق الصادر في زمن الملك (جون </a:t>
            </a:r>
            <a:r>
              <a:rPr lang="ar-SA" dirty="0" err="1" smtClean="0"/>
              <a:t>سانتير</a:t>
            </a:r>
            <a:r>
              <a:rPr lang="ar-SA" dirty="0" smtClean="0"/>
              <a:t>) في انكلترا </a:t>
            </a:r>
            <a:r>
              <a:rPr lang="ar-SA" dirty="0" err="1" smtClean="0"/>
              <a:t>ع</a:t>
            </a:r>
            <a:r>
              <a:rPr lang="ar-IQ" dirty="0" smtClean="0"/>
              <a:t>ــ</a:t>
            </a:r>
            <a:r>
              <a:rPr lang="ar-SA" dirty="0" err="1" smtClean="0"/>
              <a:t>ام</a:t>
            </a:r>
            <a:r>
              <a:rPr lang="ar-SA" dirty="0" smtClean="0"/>
              <a:t>( ١٢١٥)م </a:t>
            </a:r>
            <a:r>
              <a:rPr lang="ar-SA" dirty="0" err="1" smtClean="0"/>
              <a:t>م</a:t>
            </a:r>
            <a:r>
              <a:rPr lang="ar-IQ" dirty="0" smtClean="0"/>
              <a:t>ــ</a:t>
            </a:r>
            <a:r>
              <a:rPr lang="ar-SA" dirty="0" smtClean="0"/>
              <a:t>ن </a:t>
            </a:r>
            <a:r>
              <a:rPr lang="ar-SA" dirty="0" err="1" smtClean="0"/>
              <a:t>أه</a:t>
            </a:r>
            <a:r>
              <a:rPr lang="ar-IQ" dirty="0" smtClean="0"/>
              <a:t>ـــ</a:t>
            </a:r>
            <a:r>
              <a:rPr lang="ar-SA" dirty="0" smtClean="0"/>
              <a:t>م وثائق حقوق الإنسان في البلدان الغربية الذي يحوي على (٦٣) مادة . </a:t>
            </a:r>
            <a:endParaRPr lang="en-US" dirty="0" smtClean="0"/>
          </a:p>
          <a:p>
            <a:r>
              <a:rPr lang="ar-SA" dirty="0" smtClean="0"/>
              <a:t>*إذ تم فرض هذا العهد على الملك وتقيدت سلطاته، وأجبر على توقيعه حيث كان يحتوي على : </a:t>
            </a:r>
            <a:endParaRPr lang="en-US"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725602"/>
          </a:xfrm>
        </p:spPr>
        <p:txBody>
          <a:bodyPr>
            <a:noAutofit/>
          </a:bodyPr>
          <a:lstStyle/>
          <a:p>
            <a:r>
              <a:rPr lang="ar-IQ" sz="6000" b="1" dirty="0" smtClean="0"/>
              <a:t>مقدمه حول موضوع حقوق </a:t>
            </a:r>
            <a:r>
              <a:rPr lang="ar-IQ" sz="6000" b="1" dirty="0" err="1" smtClean="0"/>
              <a:t>الانسان</a:t>
            </a:r>
            <a:endParaRPr lang="ar-IQ" sz="6000" b="1" dirty="0"/>
          </a:p>
        </p:txBody>
      </p:sp>
      <p:sp>
        <p:nvSpPr>
          <p:cNvPr id="3" name="عنصر نائب للمحتوى 2"/>
          <p:cNvSpPr>
            <a:spLocks noGrp="1"/>
          </p:cNvSpPr>
          <p:nvPr>
            <p:ph idx="1"/>
          </p:nvPr>
        </p:nvSpPr>
        <p:spPr>
          <a:xfrm>
            <a:off x="457200" y="2357430"/>
            <a:ext cx="8229600" cy="3768733"/>
          </a:xfrm>
        </p:spPr>
        <p:txBody>
          <a:bodyPr>
            <a:normAutofit/>
          </a:bodyPr>
          <a:lstStyle/>
          <a:p>
            <a:pPr algn="ctr"/>
            <a:r>
              <a:rPr lang="ar-IQ" sz="6000" b="1" dirty="0" err="1" smtClean="0">
                <a:solidFill>
                  <a:srgbClr val="FF0000"/>
                </a:solidFill>
              </a:rPr>
              <a:t>المحاضره</a:t>
            </a:r>
            <a:endParaRPr lang="ar-IQ" sz="6000" b="1" dirty="0" smtClean="0">
              <a:solidFill>
                <a:srgbClr val="FF0000"/>
              </a:solidFill>
            </a:endParaRPr>
          </a:p>
          <a:p>
            <a:pPr marL="1143000" indent="-1143000" algn="ctr">
              <a:buNone/>
            </a:pPr>
            <a:r>
              <a:rPr lang="ar-IQ" sz="6000" b="1" dirty="0" smtClean="0">
                <a:solidFill>
                  <a:srgbClr val="FF0000"/>
                </a:solidFill>
              </a:rPr>
              <a:t>1-2</a:t>
            </a:r>
            <a:endParaRPr lang="ar-IQ" sz="6000" b="1"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flipV="1">
            <a:off x="685800" y="-428652"/>
            <a:ext cx="7772400" cy="428653"/>
          </a:xfrm>
        </p:spPr>
        <p:txBody>
          <a:bodyPr>
            <a:normAutofit fontScale="90000"/>
          </a:bodyPr>
          <a:lstStyle/>
          <a:p>
            <a:endParaRPr lang="ar-IQ" dirty="0"/>
          </a:p>
        </p:txBody>
      </p:sp>
      <p:sp>
        <p:nvSpPr>
          <p:cNvPr id="3" name="عنوان فرعي 2"/>
          <p:cNvSpPr>
            <a:spLocks noGrp="1"/>
          </p:cNvSpPr>
          <p:nvPr>
            <p:ph type="subTitle" idx="1"/>
          </p:nvPr>
        </p:nvSpPr>
        <p:spPr>
          <a:xfrm>
            <a:off x="428596" y="642918"/>
            <a:ext cx="8215370" cy="4995882"/>
          </a:xfrm>
        </p:spPr>
        <p:txBody>
          <a:bodyPr>
            <a:normAutofit fontScale="92500" lnSpcReduction="20000"/>
          </a:bodyPr>
          <a:lstStyle/>
          <a:p>
            <a:r>
              <a:rPr lang="ar-SA" dirty="0" smtClean="0">
                <a:solidFill>
                  <a:schemeClr val="tx1"/>
                </a:solidFill>
                <a:cs typeface="+mj-cs"/>
              </a:rPr>
              <a:t>١-حريات الكنيسة .               ٤- حقوق النساء والأرامل . </a:t>
            </a:r>
            <a:endParaRPr lang="en-US" dirty="0" smtClean="0">
              <a:solidFill>
                <a:schemeClr val="tx1"/>
              </a:solidFill>
              <a:cs typeface="+mj-cs"/>
            </a:endParaRPr>
          </a:p>
          <a:p>
            <a:r>
              <a:rPr lang="ar-SA" dirty="0" smtClean="0">
                <a:solidFill>
                  <a:schemeClr val="tx1"/>
                </a:solidFill>
                <a:cs typeface="+mj-cs"/>
              </a:rPr>
              <a:t>٢- ضمان حقوق </a:t>
            </a:r>
            <a:r>
              <a:rPr lang="ar-SA" dirty="0" err="1" smtClean="0">
                <a:solidFill>
                  <a:schemeClr val="tx1"/>
                </a:solidFill>
                <a:cs typeface="+mj-cs"/>
              </a:rPr>
              <a:t>الأقطاع</a:t>
            </a:r>
            <a:r>
              <a:rPr lang="ar-SA" dirty="0" smtClean="0">
                <a:solidFill>
                  <a:schemeClr val="tx1"/>
                </a:solidFill>
                <a:cs typeface="+mj-cs"/>
              </a:rPr>
              <a:t>        ٥- السيطرة على الضرائب . </a:t>
            </a:r>
            <a:endParaRPr lang="en-US" dirty="0" smtClean="0">
              <a:solidFill>
                <a:schemeClr val="tx1"/>
              </a:solidFill>
              <a:cs typeface="+mj-cs"/>
            </a:endParaRPr>
          </a:p>
          <a:p>
            <a:pPr algn="r"/>
            <a:r>
              <a:rPr lang="ar-IQ" dirty="0" smtClean="0">
                <a:solidFill>
                  <a:schemeClr val="tx1"/>
                </a:solidFill>
                <a:cs typeface="+mj-cs"/>
              </a:rPr>
              <a:t>    ـ </a:t>
            </a:r>
            <a:r>
              <a:rPr lang="ar-SA" dirty="0" smtClean="0">
                <a:solidFill>
                  <a:schemeClr val="tx1"/>
                </a:solidFill>
                <a:cs typeface="+mj-cs"/>
              </a:rPr>
              <a:t>٣- ضمان حقوق الملك           ٦- ضمانات قضائية . </a:t>
            </a:r>
            <a:endParaRPr lang="en-US" dirty="0" smtClean="0">
              <a:solidFill>
                <a:schemeClr val="tx1"/>
              </a:solidFill>
              <a:cs typeface="+mj-cs"/>
            </a:endParaRPr>
          </a:p>
          <a:p>
            <a:pPr algn="r"/>
            <a:r>
              <a:rPr lang="ar-SA" dirty="0" smtClean="0">
                <a:solidFill>
                  <a:schemeClr val="tx1"/>
                </a:solidFill>
                <a:cs typeface="+mj-cs"/>
              </a:rPr>
              <a:t>وتعتبر هذه الوثيقة أو العهد </a:t>
            </a:r>
            <a:r>
              <a:rPr lang="ar-SA" dirty="0" err="1" smtClean="0">
                <a:solidFill>
                  <a:schemeClr val="tx1"/>
                </a:solidFill>
                <a:cs typeface="+mj-cs"/>
              </a:rPr>
              <a:t>اهم</a:t>
            </a:r>
            <a:r>
              <a:rPr lang="ar-SA" dirty="0" smtClean="0">
                <a:solidFill>
                  <a:schemeClr val="tx1"/>
                </a:solidFill>
                <a:cs typeface="+mj-cs"/>
              </a:rPr>
              <a:t> وثائق حقوق الإنسان التي تم </a:t>
            </a:r>
            <a:r>
              <a:rPr lang="ar-SA" dirty="0" err="1" smtClean="0">
                <a:solidFill>
                  <a:schemeClr val="tx1"/>
                </a:solidFill>
                <a:cs typeface="+mj-cs"/>
              </a:rPr>
              <a:t>أصدارهافي</a:t>
            </a:r>
            <a:r>
              <a:rPr lang="ar-SA" dirty="0" smtClean="0">
                <a:solidFill>
                  <a:schemeClr val="tx1"/>
                </a:solidFill>
                <a:cs typeface="+mj-cs"/>
              </a:rPr>
              <a:t> بداية العصور الوسطى، كذلك البعض يعدها أول احتجاج في تأريخ بريطانيا ضد الحكم وأيضا </a:t>
            </a:r>
            <a:r>
              <a:rPr lang="ar-SA" dirty="0" err="1" smtClean="0">
                <a:solidFill>
                  <a:schemeClr val="tx1"/>
                </a:solidFill>
                <a:cs typeface="+mj-cs"/>
              </a:rPr>
              <a:t>انها</a:t>
            </a:r>
            <a:r>
              <a:rPr lang="ar-SA" dirty="0" smtClean="0">
                <a:solidFill>
                  <a:schemeClr val="tx1"/>
                </a:solidFill>
                <a:cs typeface="+mj-cs"/>
              </a:rPr>
              <a:t> تعتبر حجر الأساس للحرية ورمزا </a:t>
            </a:r>
            <a:r>
              <a:rPr lang="ar-SA" dirty="0" err="1" smtClean="0">
                <a:solidFill>
                  <a:schemeClr val="tx1"/>
                </a:solidFill>
                <a:cs typeface="+mj-cs"/>
              </a:rPr>
              <a:t>تأريخيا</a:t>
            </a:r>
            <a:r>
              <a:rPr lang="ar-SA" dirty="0" smtClean="0">
                <a:solidFill>
                  <a:schemeClr val="tx1"/>
                </a:solidFill>
                <a:cs typeface="+mj-cs"/>
              </a:rPr>
              <a:t> للتفوق </a:t>
            </a:r>
            <a:r>
              <a:rPr lang="ar-SA" dirty="0" err="1" smtClean="0">
                <a:solidFill>
                  <a:schemeClr val="tx1"/>
                </a:solidFill>
                <a:cs typeface="+mj-cs"/>
              </a:rPr>
              <a:t>ال</a:t>
            </a:r>
            <a:r>
              <a:rPr lang="ar-IQ" dirty="0" smtClean="0">
                <a:solidFill>
                  <a:schemeClr val="tx1"/>
                </a:solidFill>
                <a:cs typeface="+mj-cs"/>
              </a:rPr>
              <a:t>ــ</a:t>
            </a:r>
            <a:r>
              <a:rPr lang="ar-SA" dirty="0" smtClean="0">
                <a:solidFill>
                  <a:schemeClr val="tx1"/>
                </a:solidFill>
                <a:cs typeface="+mj-cs"/>
              </a:rPr>
              <a:t>دستوري على حكم </a:t>
            </a:r>
            <a:endParaRPr lang="ar-IQ" dirty="0" smtClean="0">
              <a:solidFill>
                <a:schemeClr val="tx1"/>
              </a:solidFill>
              <a:cs typeface="+mj-cs"/>
            </a:endParaRPr>
          </a:p>
          <a:p>
            <a:pPr algn="r"/>
            <a:r>
              <a:rPr lang="ar-SA" dirty="0" smtClean="0">
                <a:solidFill>
                  <a:schemeClr val="tx1"/>
                </a:solidFill>
                <a:cs typeface="+mj-cs"/>
              </a:rPr>
              <a:t>الملك </a:t>
            </a:r>
            <a:r>
              <a:rPr lang="ar-SA" dirty="0" err="1" smtClean="0">
                <a:solidFill>
                  <a:schemeClr val="tx1"/>
                </a:solidFill>
                <a:cs typeface="+mj-cs"/>
              </a:rPr>
              <a:t>ف</a:t>
            </a:r>
            <a:r>
              <a:rPr lang="ar-IQ" dirty="0" smtClean="0">
                <a:solidFill>
                  <a:schemeClr val="tx1"/>
                </a:solidFill>
                <a:cs typeface="+mj-cs"/>
              </a:rPr>
              <a:t>ــ</a:t>
            </a:r>
            <a:r>
              <a:rPr lang="ar-SA" dirty="0" smtClean="0">
                <a:solidFill>
                  <a:schemeClr val="tx1"/>
                </a:solidFill>
                <a:cs typeface="+mj-cs"/>
              </a:rPr>
              <a:t>ي بريطانيا وبداية التمثيل النيابي، لكن </a:t>
            </a:r>
            <a:r>
              <a:rPr lang="ar-SA" dirty="0" err="1" smtClean="0">
                <a:solidFill>
                  <a:schemeClr val="tx1"/>
                </a:solidFill>
                <a:cs typeface="+mj-cs"/>
              </a:rPr>
              <a:t>ماي</a:t>
            </a:r>
            <a:r>
              <a:rPr lang="ar-IQ" dirty="0" smtClean="0">
                <a:solidFill>
                  <a:schemeClr val="tx1"/>
                </a:solidFill>
                <a:cs typeface="+mj-cs"/>
              </a:rPr>
              <a:t>ــ</a:t>
            </a:r>
            <a:r>
              <a:rPr lang="ar-SA" dirty="0" err="1" smtClean="0">
                <a:solidFill>
                  <a:schemeClr val="tx1"/>
                </a:solidFill>
                <a:cs typeface="+mj-cs"/>
              </a:rPr>
              <a:t>ؤخذع</a:t>
            </a:r>
            <a:r>
              <a:rPr lang="ar-IQ" dirty="0" smtClean="0">
                <a:solidFill>
                  <a:schemeClr val="tx1"/>
                </a:solidFill>
                <a:cs typeface="+mj-cs"/>
              </a:rPr>
              <a:t>ــ</a:t>
            </a:r>
            <a:r>
              <a:rPr lang="ar-SA" dirty="0" err="1" smtClean="0">
                <a:solidFill>
                  <a:schemeClr val="tx1"/>
                </a:solidFill>
                <a:cs typeface="+mj-cs"/>
              </a:rPr>
              <a:t>لى</a:t>
            </a:r>
            <a:r>
              <a:rPr lang="ar-SA" dirty="0" smtClean="0">
                <a:solidFill>
                  <a:schemeClr val="tx1"/>
                </a:solidFill>
                <a:cs typeface="+mj-cs"/>
              </a:rPr>
              <a:t> </a:t>
            </a:r>
            <a:endParaRPr lang="ar-IQ" dirty="0" smtClean="0">
              <a:solidFill>
                <a:schemeClr val="tx1"/>
              </a:solidFill>
              <a:cs typeface="+mj-cs"/>
            </a:endParaRPr>
          </a:p>
          <a:p>
            <a:pPr algn="r"/>
            <a:r>
              <a:rPr lang="ar-SA" dirty="0" smtClean="0">
                <a:solidFill>
                  <a:schemeClr val="tx1"/>
                </a:solidFill>
                <a:cs typeface="+mj-cs"/>
              </a:rPr>
              <a:t>هذه الوثيقة ؟ </a:t>
            </a:r>
            <a:endParaRPr lang="en-US" dirty="0" smtClean="0">
              <a:solidFill>
                <a:schemeClr val="tx1"/>
              </a:solidFill>
              <a:cs typeface="+mj-cs"/>
            </a:endParaRPr>
          </a:p>
          <a:p>
            <a:pPr algn="r"/>
            <a:r>
              <a:rPr lang="ar-SA" dirty="0" smtClean="0">
                <a:solidFill>
                  <a:schemeClr val="tx1"/>
                </a:solidFill>
                <a:cs typeface="+mj-cs"/>
              </a:rPr>
              <a:t>أنها ضمان لحقوق الطبقة العليا في بريطانيا من </a:t>
            </a:r>
            <a:r>
              <a:rPr lang="ar-SA" dirty="0" err="1" smtClean="0">
                <a:solidFill>
                  <a:schemeClr val="tx1"/>
                </a:solidFill>
                <a:cs typeface="+mj-cs"/>
              </a:rPr>
              <a:t>الاقطاع</a:t>
            </a:r>
            <a:r>
              <a:rPr lang="ar-SA" dirty="0" smtClean="0">
                <a:solidFill>
                  <a:schemeClr val="tx1"/>
                </a:solidFill>
                <a:cs typeface="+mj-cs"/>
              </a:rPr>
              <a:t> ورجال الكنيسة، أم</a:t>
            </a:r>
            <a:r>
              <a:rPr lang="ar-IQ" dirty="0" smtClean="0">
                <a:solidFill>
                  <a:schemeClr val="tx1"/>
                </a:solidFill>
                <a:cs typeface="+mj-cs"/>
              </a:rPr>
              <a:t>ـــ</a:t>
            </a:r>
            <a:r>
              <a:rPr lang="ar-SA" dirty="0" smtClean="0">
                <a:solidFill>
                  <a:schemeClr val="tx1"/>
                </a:solidFill>
                <a:cs typeface="+mj-cs"/>
              </a:rPr>
              <a:t>ا حقوق باقي المجتمع لم </a:t>
            </a:r>
            <a:r>
              <a:rPr lang="ar-SA" dirty="0" err="1" smtClean="0">
                <a:solidFill>
                  <a:schemeClr val="tx1"/>
                </a:solidFill>
                <a:cs typeface="+mj-cs"/>
              </a:rPr>
              <a:t>تنص</a:t>
            </a:r>
            <a:r>
              <a:rPr lang="ar-SA" dirty="0" smtClean="0">
                <a:solidFill>
                  <a:schemeClr val="tx1"/>
                </a:solidFill>
                <a:cs typeface="+mj-cs"/>
              </a:rPr>
              <a:t> عليها إلا بشكل قليل . </a:t>
            </a:r>
            <a:endParaRPr lang="en-US" dirty="0" smtClean="0">
              <a:solidFill>
                <a:schemeClr val="tx1"/>
              </a:solidFill>
              <a:cs typeface="+mj-cs"/>
            </a:endParaRPr>
          </a:p>
          <a:p>
            <a:endParaRPr lang="ar-IQ" dirty="0">
              <a:solidFill>
                <a:schemeClr val="tx1"/>
              </a:solidFill>
              <a:cs typeface="+mj-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ثانياً : </a:t>
            </a:r>
            <a:r>
              <a:rPr lang="ar-SA" b="1" dirty="0" err="1" smtClean="0"/>
              <a:t>م</a:t>
            </a:r>
            <a:r>
              <a:rPr lang="ar-IQ" b="1" dirty="0" smtClean="0"/>
              <a:t>ــ</a:t>
            </a:r>
            <a:r>
              <a:rPr lang="ar-SA" b="1" dirty="0" smtClean="0"/>
              <a:t>رسوم </a:t>
            </a:r>
            <a:r>
              <a:rPr lang="ar-SA" b="1" dirty="0" err="1" smtClean="0"/>
              <a:t>نانت</a:t>
            </a:r>
            <a:r>
              <a:rPr lang="ar-SA" b="1" dirty="0" smtClean="0"/>
              <a:t> </a:t>
            </a:r>
            <a:endParaRPr lang="ar-IQ" dirty="0"/>
          </a:p>
        </p:txBody>
      </p:sp>
      <p:sp>
        <p:nvSpPr>
          <p:cNvPr id="3" name="عنصر نائب للمحتوى 2"/>
          <p:cNvSpPr>
            <a:spLocks noGrp="1"/>
          </p:cNvSpPr>
          <p:nvPr>
            <p:ph idx="1"/>
          </p:nvPr>
        </p:nvSpPr>
        <p:spPr/>
        <p:txBody>
          <a:bodyPr>
            <a:normAutofit/>
          </a:bodyPr>
          <a:lstStyle/>
          <a:p>
            <a:r>
              <a:rPr lang="ar-SA" dirty="0" smtClean="0"/>
              <a:t>صدر هذا المرسوم في عهد الملك الفرنسي ( هنري الرابع) عام (١٥٩٨) </a:t>
            </a:r>
            <a:r>
              <a:rPr lang="ar-SA" dirty="0" err="1" smtClean="0"/>
              <a:t>م</a:t>
            </a:r>
            <a:r>
              <a:rPr lang="ar-SA" dirty="0" smtClean="0"/>
              <a:t> باعتباره من الوثائق المهمة التي صدرت لاحترام حقوق الإنسان والتي </a:t>
            </a:r>
            <a:r>
              <a:rPr lang="ar-SA" dirty="0" err="1" smtClean="0"/>
              <a:t>ت</a:t>
            </a:r>
            <a:r>
              <a:rPr lang="ar-IQ" dirty="0" smtClean="0"/>
              <a:t>ــ</a:t>
            </a:r>
            <a:r>
              <a:rPr lang="ar-SA" dirty="0" err="1" smtClean="0"/>
              <a:t>ؤشر</a:t>
            </a:r>
            <a:r>
              <a:rPr lang="ar-SA" dirty="0" smtClean="0"/>
              <a:t> على عصر النهضة . </a:t>
            </a:r>
            <a:endParaRPr lang="en-US" dirty="0" smtClean="0"/>
          </a:p>
          <a:p>
            <a:r>
              <a:rPr lang="ar-SA" dirty="0" smtClean="0"/>
              <a:t>إذ قام هذا المرسوم </a:t>
            </a:r>
            <a:r>
              <a:rPr lang="ar-SA" dirty="0" err="1" smtClean="0"/>
              <a:t>بأعطاء</a:t>
            </a:r>
            <a:r>
              <a:rPr lang="ar-SA" dirty="0" smtClean="0"/>
              <a:t>( البروتستانت) في فرنسا حرية العقيدة والعبادة </a:t>
            </a:r>
            <a:endParaRPr lang="en-US" dirty="0" smtClean="0"/>
          </a:p>
          <a:p>
            <a:r>
              <a:rPr lang="ar-SA" dirty="0" smtClean="0"/>
              <a:t>ويسمى مرسوم </a:t>
            </a:r>
            <a:r>
              <a:rPr lang="ar-SA" dirty="0" err="1" smtClean="0"/>
              <a:t>نانت</a:t>
            </a:r>
            <a:r>
              <a:rPr lang="ar-SA" dirty="0" smtClean="0"/>
              <a:t> ب ( مرسوم التسامح)؟ </a:t>
            </a:r>
            <a:endParaRPr lang="en-US" dirty="0" smtClean="0"/>
          </a:p>
          <a:p>
            <a:r>
              <a:rPr lang="ar-SA" dirty="0" err="1" smtClean="0"/>
              <a:t>لانه</a:t>
            </a:r>
            <a:r>
              <a:rPr lang="ar-SA" dirty="0" smtClean="0"/>
              <a:t> أكد على التسامح بين الكاثوليك والبروتستانت بعد صراع وقتال دام لمدة (٥٠) عام  </a:t>
            </a:r>
            <a:endParaRPr lang="en-US" dirty="0" smtClean="0"/>
          </a:p>
          <a:p>
            <a:pPr>
              <a:buNone/>
            </a:pP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م / حقوق الإنسان في العصر الحديث </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92500" lnSpcReduction="10000"/>
          </a:bodyPr>
          <a:lstStyle/>
          <a:p>
            <a:r>
              <a:rPr lang="ar-SA" dirty="0" smtClean="0"/>
              <a:t>اندلعت في العصر الحديث عدد من الثورات وكانت هذه الثورات متأثرة </a:t>
            </a:r>
            <a:r>
              <a:rPr lang="ar-SA" dirty="0" err="1" smtClean="0"/>
              <a:t>ب</a:t>
            </a:r>
            <a:r>
              <a:rPr lang="ar-IQ" dirty="0" smtClean="0"/>
              <a:t>ــ</a:t>
            </a:r>
            <a:r>
              <a:rPr lang="ar-SA" dirty="0" smtClean="0"/>
              <a:t>أراء المفكرين </a:t>
            </a:r>
            <a:r>
              <a:rPr lang="ar-SA" dirty="0" err="1" smtClean="0"/>
              <a:t>والف</a:t>
            </a:r>
            <a:r>
              <a:rPr lang="ar-IQ" dirty="0" smtClean="0"/>
              <a:t>ـــ</a:t>
            </a:r>
            <a:r>
              <a:rPr lang="ar-SA" dirty="0" err="1" smtClean="0"/>
              <a:t>لاسفة</a:t>
            </a:r>
            <a:r>
              <a:rPr lang="ar-SA" dirty="0" smtClean="0"/>
              <a:t> ح</a:t>
            </a:r>
            <a:r>
              <a:rPr lang="ar-IQ" dirty="0" smtClean="0"/>
              <a:t>ــ</a:t>
            </a:r>
            <a:r>
              <a:rPr lang="ar-SA" dirty="0" smtClean="0"/>
              <a:t>ول حقوق الإنسان. نوجز بعضها </a:t>
            </a:r>
            <a:endParaRPr lang="en-US" dirty="0" smtClean="0"/>
          </a:p>
          <a:p>
            <a:r>
              <a:rPr lang="ar-SA" b="1" dirty="0" smtClean="0"/>
              <a:t>أولاً : انكلترا </a:t>
            </a:r>
            <a:endParaRPr lang="en-US" dirty="0" smtClean="0"/>
          </a:p>
          <a:p>
            <a:r>
              <a:rPr lang="ar-SA" dirty="0" smtClean="0"/>
              <a:t>قانون ( </a:t>
            </a:r>
            <a:r>
              <a:rPr lang="ar-SA" dirty="0" err="1" smtClean="0"/>
              <a:t>الهايباسكوربس</a:t>
            </a:r>
            <a:r>
              <a:rPr lang="ar-SA" dirty="0" smtClean="0"/>
              <a:t> ): يعتبر هذا القانون أيضا حجر الأساس للحقوق والحريات، أصدره البرلمان البريطاني بعد ضغط وسخط شعبي </a:t>
            </a:r>
            <a:r>
              <a:rPr lang="ar-SA" dirty="0" err="1" smtClean="0"/>
              <a:t>ع</a:t>
            </a:r>
            <a:r>
              <a:rPr lang="ar-IQ" dirty="0" smtClean="0"/>
              <a:t>ـــ</a:t>
            </a:r>
            <a:r>
              <a:rPr lang="ar-SA" dirty="0" err="1" smtClean="0"/>
              <a:t>ام</a:t>
            </a:r>
            <a:r>
              <a:rPr lang="ar-SA" dirty="0" smtClean="0"/>
              <a:t> (١٦٨٩)م وفرضه على الملك ، </a:t>
            </a:r>
            <a:r>
              <a:rPr lang="ar-SA" dirty="0" err="1" smtClean="0"/>
              <a:t>ه</a:t>
            </a:r>
            <a:r>
              <a:rPr lang="ar-IQ" dirty="0" smtClean="0"/>
              <a:t>ــ</a:t>
            </a:r>
            <a:r>
              <a:rPr lang="ar-SA" dirty="0" smtClean="0"/>
              <a:t>دف القانون </a:t>
            </a:r>
            <a:r>
              <a:rPr lang="ar-SA" dirty="0" err="1" smtClean="0"/>
              <a:t>ه</a:t>
            </a:r>
            <a:r>
              <a:rPr lang="ar-IQ" dirty="0" smtClean="0"/>
              <a:t>ــ</a:t>
            </a:r>
            <a:r>
              <a:rPr lang="ar-SA" dirty="0" smtClean="0"/>
              <a:t>و من</a:t>
            </a:r>
            <a:r>
              <a:rPr lang="ar-IQ" dirty="0" smtClean="0"/>
              <a:t>ــ</a:t>
            </a:r>
            <a:r>
              <a:rPr lang="ar-SA" dirty="0" smtClean="0"/>
              <a:t>ع </a:t>
            </a:r>
            <a:r>
              <a:rPr lang="ar-SA" dirty="0" err="1" smtClean="0"/>
              <a:t>الاع</a:t>
            </a:r>
            <a:r>
              <a:rPr lang="ar-IQ" dirty="0" smtClean="0"/>
              <a:t>ـ</a:t>
            </a:r>
            <a:r>
              <a:rPr lang="ar-SA" dirty="0" smtClean="0"/>
              <a:t>تقال التعسفي، وأن يقدم الشخص أمام القاضي خلال ٣ أيام ، ليقرر هل هنالك أدلة كافية للقبض عليه وحبسه أو سجنه أم لا توجد أدلة كافية فيتم الإفراج عنه. </a:t>
            </a:r>
            <a:endParaRPr lang="en-US" dirty="0" smtClean="0"/>
          </a:p>
          <a:p>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a:t>
            </a:r>
            <a:r>
              <a:rPr lang="ar-SA" b="1" dirty="0" smtClean="0"/>
              <a:t>شرعة الحقوق الشهيرة </a:t>
            </a:r>
            <a:endParaRPr lang="ar-IQ" dirty="0"/>
          </a:p>
        </p:txBody>
      </p:sp>
      <p:sp>
        <p:nvSpPr>
          <p:cNvPr id="3" name="عنصر نائب للمحتوى 2"/>
          <p:cNvSpPr>
            <a:spLocks noGrp="1"/>
          </p:cNvSpPr>
          <p:nvPr>
            <p:ph idx="1"/>
          </p:nvPr>
        </p:nvSpPr>
        <p:spPr/>
        <p:txBody>
          <a:bodyPr>
            <a:normAutofit fontScale="85000" lnSpcReduction="20000"/>
          </a:bodyPr>
          <a:lstStyle/>
          <a:p>
            <a:r>
              <a:rPr lang="ar-SA" dirty="0" smtClean="0"/>
              <a:t>أصدر البرلمان ( شرعة الحقوق الشهيرة) عام ١٦٨٩  </a:t>
            </a:r>
            <a:r>
              <a:rPr lang="ar-SA" dirty="0" err="1" smtClean="0"/>
              <a:t>م</a:t>
            </a:r>
            <a:r>
              <a:rPr lang="ar-SA" dirty="0" smtClean="0"/>
              <a:t> وذلك لتقييد الملكة وتع</a:t>
            </a:r>
            <a:r>
              <a:rPr lang="ar-IQ" dirty="0" smtClean="0"/>
              <a:t>ــ</a:t>
            </a:r>
            <a:r>
              <a:rPr lang="ar-SA" dirty="0" err="1" smtClean="0"/>
              <a:t>زيز</a:t>
            </a:r>
            <a:r>
              <a:rPr lang="ar-SA" dirty="0" smtClean="0"/>
              <a:t> مكانة الحقوق والحريات، إذ تعتبر هذه الوثيقة النهاية الحقيقية </a:t>
            </a:r>
            <a:r>
              <a:rPr lang="ar-SA" dirty="0" err="1" smtClean="0"/>
              <a:t>لل</a:t>
            </a:r>
            <a:r>
              <a:rPr lang="ar-IQ" dirty="0" smtClean="0"/>
              <a:t>ــ</a:t>
            </a:r>
            <a:r>
              <a:rPr lang="ar-SA" dirty="0" smtClean="0"/>
              <a:t>حكم الم</a:t>
            </a:r>
            <a:r>
              <a:rPr lang="ar-IQ" dirty="0" smtClean="0"/>
              <a:t>ــ</a:t>
            </a:r>
            <a:r>
              <a:rPr lang="ar-SA" dirty="0" smtClean="0"/>
              <a:t>لكي المطلق </a:t>
            </a:r>
            <a:r>
              <a:rPr lang="ar-SA" dirty="0" err="1" smtClean="0"/>
              <a:t>ف</a:t>
            </a:r>
            <a:r>
              <a:rPr lang="ar-IQ" dirty="0" smtClean="0"/>
              <a:t>ــ</a:t>
            </a:r>
            <a:r>
              <a:rPr lang="ar-SA" dirty="0" smtClean="0"/>
              <a:t>ي </a:t>
            </a:r>
            <a:r>
              <a:rPr lang="ar-SA" dirty="0" err="1" smtClean="0"/>
              <a:t>ب</a:t>
            </a:r>
            <a:r>
              <a:rPr lang="ar-IQ" dirty="0" smtClean="0"/>
              <a:t>ــ</a:t>
            </a:r>
            <a:r>
              <a:rPr lang="ar-SA" dirty="0" err="1" smtClean="0"/>
              <a:t>ريطانيا</a:t>
            </a:r>
            <a:r>
              <a:rPr lang="ar-SA" dirty="0" smtClean="0"/>
              <a:t>؟لأنها فرضت احترام القانون والبرلمان على الملكة آنذاك . </a:t>
            </a:r>
            <a:endParaRPr lang="en-US" dirty="0" smtClean="0"/>
          </a:p>
          <a:p>
            <a:r>
              <a:rPr lang="ar-SA" dirty="0" smtClean="0"/>
              <a:t>*ما نصت عليه شرعة الحقوق الشهيرة ؟ </a:t>
            </a:r>
            <a:endParaRPr lang="en-US" dirty="0" smtClean="0"/>
          </a:p>
          <a:p>
            <a:r>
              <a:rPr lang="ar-SA" dirty="0" smtClean="0"/>
              <a:t>أ-</a:t>
            </a:r>
            <a:r>
              <a:rPr lang="ar-SA" dirty="0" err="1" smtClean="0"/>
              <a:t>أعتبار</a:t>
            </a:r>
            <a:r>
              <a:rPr lang="ar-SA" dirty="0" smtClean="0"/>
              <a:t> الصلاحيات التي كانت تتمتع </a:t>
            </a:r>
            <a:r>
              <a:rPr lang="ar-SA" dirty="0" err="1" smtClean="0"/>
              <a:t>بها</a:t>
            </a:r>
            <a:r>
              <a:rPr lang="ar-SA" dirty="0" smtClean="0"/>
              <a:t> الملكة في مسألة تعليق وتنفيذ القوانين غير شرعية ، في حال عدم موافقة البرلمان .</a:t>
            </a:r>
            <a:endParaRPr lang="ar-IQ" dirty="0" smtClean="0"/>
          </a:p>
          <a:p>
            <a:r>
              <a:rPr lang="ar-SA" dirty="0" smtClean="0"/>
              <a:t>ب- منح حق التظلم للمواطنين. </a:t>
            </a:r>
            <a:endParaRPr lang="en-US" dirty="0" smtClean="0"/>
          </a:p>
          <a:p>
            <a:r>
              <a:rPr lang="ar-SA" dirty="0" smtClean="0"/>
              <a:t>ج- حرية الكلام والمناقشات والإجراءات داخل البرلمان . </a:t>
            </a:r>
            <a:endParaRPr lang="en-US" dirty="0" smtClean="0"/>
          </a:p>
          <a:p>
            <a:r>
              <a:rPr lang="ar-SA" dirty="0" smtClean="0"/>
              <a:t>د- انتخابات برلمانية حرة ........................................................................................... </a:t>
            </a:r>
            <a:endParaRPr lang="en-US" dirty="0" smtClean="0"/>
          </a:p>
          <a:p>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ثانياً : فرنسا </a:t>
            </a:r>
            <a:endParaRPr lang="ar-IQ" dirty="0"/>
          </a:p>
        </p:txBody>
      </p:sp>
      <p:sp>
        <p:nvSpPr>
          <p:cNvPr id="3" name="عنصر نائب للمحتوى 2"/>
          <p:cNvSpPr>
            <a:spLocks noGrp="1"/>
          </p:cNvSpPr>
          <p:nvPr>
            <p:ph idx="1"/>
          </p:nvPr>
        </p:nvSpPr>
        <p:spPr/>
        <p:txBody>
          <a:bodyPr>
            <a:normAutofit fontScale="77500" lnSpcReduction="20000"/>
          </a:bodyPr>
          <a:lstStyle/>
          <a:p>
            <a:r>
              <a:rPr lang="ar-SA" dirty="0" smtClean="0"/>
              <a:t>اندلعت الثورة الفرنسية عام (١٧٨٩)وهذه الثورة لها أثر ونتائج كبيرة على فرنسا وامتد أثرها لأوروبا وبعدها أصدرت الجمعية العامة الوطنية الفرنسية</a:t>
            </a:r>
            <a:endParaRPr lang="ar-IQ" dirty="0" smtClean="0"/>
          </a:p>
          <a:p>
            <a:r>
              <a:rPr lang="ar-SA" dirty="0" smtClean="0"/>
              <a:t>( </a:t>
            </a:r>
            <a:r>
              <a:rPr lang="ar-SA" dirty="0" err="1" smtClean="0"/>
              <a:t>أعلان</a:t>
            </a:r>
            <a:r>
              <a:rPr lang="ar-SA" dirty="0" smtClean="0"/>
              <a:t> حقوق الإنسان والمواطن)مميزات</a:t>
            </a:r>
            <a:r>
              <a:rPr lang="ar-IQ" dirty="0" smtClean="0"/>
              <a:t> </a:t>
            </a:r>
            <a:r>
              <a:rPr lang="ar-IQ" dirty="0" err="1" smtClean="0"/>
              <a:t>ال</a:t>
            </a:r>
            <a:r>
              <a:rPr lang="ar-SA" dirty="0" smtClean="0"/>
              <a:t>إعلان الفرنسي لحقوق الإنسان؟ </a:t>
            </a:r>
            <a:endParaRPr lang="en-US" dirty="0" smtClean="0"/>
          </a:p>
          <a:p>
            <a:r>
              <a:rPr lang="ar-SA" dirty="0" smtClean="0"/>
              <a:t>١-إعلان مبادئ يصلح في كل مكان وزمان . </a:t>
            </a:r>
            <a:endParaRPr lang="ar-IQ" dirty="0" smtClean="0"/>
          </a:p>
          <a:p>
            <a:r>
              <a:rPr lang="ar-SA" dirty="0" smtClean="0"/>
              <a:t>٢- تجسيد </a:t>
            </a:r>
            <a:r>
              <a:rPr lang="ar-SA" dirty="0" err="1" smtClean="0"/>
              <a:t>لافكار</a:t>
            </a:r>
            <a:r>
              <a:rPr lang="ar-SA" dirty="0" smtClean="0"/>
              <a:t> واضعيه من رجال الثورة  </a:t>
            </a:r>
            <a:endParaRPr lang="ar-IQ" dirty="0" smtClean="0"/>
          </a:p>
          <a:p>
            <a:r>
              <a:rPr lang="ar-SA" dirty="0" smtClean="0"/>
              <a:t>٣- ازدواجية سماته البرجوازية من جهة والعالمية من جهة أخرى. </a:t>
            </a:r>
            <a:endParaRPr lang="en-US" dirty="0" smtClean="0"/>
          </a:p>
          <a:p>
            <a:r>
              <a:rPr lang="ar-SA" dirty="0" smtClean="0"/>
              <a:t> مضمونه </a:t>
            </a:r>
            <a:r>
              <a:rPr lang="ar-SA" dirty="0" err="1" smtClean="0"/>
              <a:t>ه</a:t>
            </a:r>
            <a:r>
              <a:rPr lang="ar-IQ" dirty="0" smtClean="0"/>
              <a:t>ــ</a:t>
            </a:r>
            <a:r>
              <a:rPr lang="ar-SA" dirty="0" smtClean="0"/>
              <a:t>و انعكاس اهتمام المثقفين </a:t>
            </a:r>
            <a:r>
              <a:rPr lang="ar-SA" dirty="0" err="1" smtClean="0"/>
              <a:t>والتج</a:t>
            </a:r>
            <a:r>
              <a:rPr lang="ar-IQ" dirty="0" smtClean="0"/>
              <a:t>ــ</a:t>
            </a:r>
            <a:r>
              <a:rPr lang="ar-SA" dirty="0" err="1" smtClean="0"/>
              <a:t>ار</a:t>
            </a:r>
            <a:r>
              <a:rPr lang="ar-SA" dirty="0" smtClean="0"/>
              <a:t> الصناعيين، إذ </a:t>
            </a:r>
            <a:r>
              <a:rPr lang="ar-SA" dirty="0" err="1" smtClean="0"/>
              <a:t>يتك</a:t>
            </a:r>
            <a:r>
              <a:rPr lang="ar-IQ" dirty="0" smtClean="0"/>
              <a:t>ـ</a:t>
            </a:r>
            <a:r>
              <a:rPr lang="ar-SA" dirty="0" smtClean="0"/>
              <a:t>ون من (١٧)مادة جاء في ديباجته ( سبب البلايا العامة وفساد الحكومات هو الجهل بحقوق الإنسان)</a:t>
            </a:r>
            <a:endParaRPr lang="en-US" dirty="0" smtClean="0"/>
          </a:p>
          <a:p>
            <a:r>
              <a:rPr lang="ar-SA" dirty="0" smtClean="0"/>
              <a:t>صدر بعد هذا الإعلان </a:t>
            </a:r>
            <a:r>
              <a:rPr lang="ar-SA" dirty="0" err="1" smtClean="0"/>
              <a:t>اعلانيين</a:t>
            </a:r>
            <a:r>
              <a:rPr lang="ar-SA" dirty="0" smtClean="0"/>
              <a:t> تضمنا الحرية والمساواة والإخاء لكن إعلان حقوق الإنسان والمواطن </a:t>
            </a:r>
            <a:r>
              <a:rPr lang="ar-SA" dirty="0" err="1" smtClean="0"/>
              <a:t>ظ</a:t>
            </a:r>
            <a:r>
              <a:rPr lang="ar-IQ" dirty="0" smtClean="0"/>
              <a:t>ـــ</a:t>
            </a:r>
            <a:r>
              <a:rPr lang="ar-SA" dirty="0" smtClean="0"/>
              <a:t>ل متميزا وتمسكت </a:t>
            </a:r>
            <a:r>
              <a:rPr lang="ar-SA" dirty="0" err="1" smtClean="0"/>
              <a:t>ب</a:t>
            </a:r>
            <a:r>
              <a:rPr lang="ar-IQ" dirty="0" smtClean="0"/>
              <a:t>ــ</a:t>
            </a:r>
            <a:r>
              <a:rPr lang="ar-SA" dirty="0" smtClean="0"/>
              <a:t>ه الدساتير الفرنسية التي جاءت لاحقه له .</a:t>
            </a:r>
            <a:endParaRPr lang="en-US" dirty="0" smtClean="0"/>
          </a:p>
          <a:p>
            <a:pPr>
              <a:buNone/>
            </a:pPr>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م/ حقوق الإنسان في الشرائع السماوية</a:t>
            </a:r>
            <a:endParaRPr lang="ar-IQ" dirty="0"/>
          </a:p>
        </p:txBody>
      </p:sp>
      <p:sp>
        <p:nvSpPr>
          <p:cNvPr id="3" name="عنصر نائب للمحتوى 2"/>
          <p:cNvSpPr>
            <a:spLocks noGrp="1"/>
          </p:cNvSpPr>
          <p:nvPr>
            <p:ph idx="1"/>
          </p:nvPr>
        </p:nvSpPr>
        <p:spPr/>
        <p:txBody>
          <a:bodyPr>
            <a:normAutofit lnSpcReduction="10000"/>
          </a:bodyPr>
          <a:lstStyle/>
          <a:p>
            <a:r>
              <a:rPr lang="ar-SA" b="1" dirty="0" smtClean="0"/>
              <a:t>-حقوق الإنسان في الإسلام :-</a:t>
            </a:r>
            <a:endParaRPr lang="en-US" dirty="0" smtClean="0"/>
          </a:p>
          <a:p>
            <a:r>
              <a:rPr lang="ar-SA" dirty="0" smtClean="0"/>
              <a:t>أن الإسلام آخر الأديان السماوية والنبي محمد (ص</a:t>
            </a:r>
            <a:r>
              <a:rPr lang="ar-IQ" dirty="0" err="1" smtClean="0"/>
              <a:t>ــلى</a:t>
            </a:r>
            <a:r>
              <a:rPr lang="ar-SA" dirty="0" smtClean="0"/>
              <a:t>) خاتم النبيين، </a:t>
            </a:r>
            <a:r>
              <a:rPr lang="ar-SA" dirty="0" err="1" smtClean="0"/>
              <a:t>فالإس</a:t>
            </a:r>
            <a:r>
              <a:rPr lang="ar-IQ" dirty="0" smtClean="0"/>
              <a:t>ــ</a:t>
            </a:r>
            <a:r>
              <a:rPr lang="ar-SA" dirty="0" smtClean="0"/>
              <a:t>لام </a:t>
            </a:r>
            <a:r>
              <a:rPr lang="ar-SA" dirty="0" err="1" smtClean="0"/>
              <a:t>دي</a:t>
            </a:r>
            <a:r>
              <a:rPr lang="ar-IQ" dirty="0" smtClean="0"/>
              <a:t>ــ</a:t>
            </a:r>
            <a:r>
              <a:rPr lang="ar-SA" dirty="0" smtClean="0"/>
              <a:t>ن البشرية جمعاء وللت</a:t>
            </a:r>
            <a:r>
              <a:rPr lang="ar-IQ" dirty="0" smtClean="0"/>
              <a:t>ـ</a:t>
            </a:r>
            <a:r>
              <a:rPr lang="ar-SA" dirty="0" err="1" smtClean="0"/>
              <a:t>اريخ</a:t>
            </a:r>
            <a:r>
              <a:rPr lang="ar-SA" dirty="0" smtClean="0"/>
              <a:t> كله دون منطقة أو شعب أو حقب</a:t>
            </a:r>
            <a:r>
              <a:rPr lang="ar-IQ" dirty="0" smtClean="0"/>
              <a:t>ــ</a:t>
            </a:r>
            <a:r>
              <a:rPr lang="ar-SA" dirty="0" smtClean="0"/>
              <a:t>ة</a:t>
            </a:r>
            <a:r>
              <a:rPr lang="ar-IQ" dirty="0" smtClean="0"/>
              <a:t> </a:t>
            </a:r>
            <a:r>
              <a:rPr lang="ar-SA" dirty="0" err="1" smtClean="0"/>
              <a:t>تأريخيه</a:t>
            </a:r>
            <a:r>
              <a:rPr lang="ar-SA" dirty="0" smtClean="0"/>
              <a:t> ولق</a:t>
            </a:r>
            <a:r>
              <a:rPr lang="ar-IQ" dirty="0" smtClean="0"/>
              <a:t>ــ</a:t>
            </a:r>
            <a:r>
              <a:rPr lang="ar-SA" dirty="0" smtClean="0"/>
              <a:t>د أق</a:t>
            </a:r>
            <a:r>
              <a:rPr lang="ar-IQ" dirty="0" smtClean="0"/>
              <a:t>ـــ</a:t>
            </a:r>
            <a:r>
              <a:rPr lang="ar-SA" dirty="0" smtClean="0"/>
              <a:t>ر الإسلام </a:t>
            </a:r>
            <a:r>
              <a:rPr lang="ar-SA" dirty="0" err="1" smtClean="0"/>
              <a:t>ف</a:t>
            </a:r>
            <a:r>
              <a:rPr lang="ar-IQ" dirty="0" smtClean="0"/>
              <a:t>ـ</a:t>
            </a:r>
            <a:r>
              <a:rPr lang="ar-SA" dirty="0" smtClean="0"/>
              <a:t>ي شريعته حقوق الإنسان منذ أكثر من أربعة عشر قرنا وهي ليست حقوق طبيعية بل هي هبه ترتكز على مبادئ الشريعة الإسلامية وهذا يضفي عليها القدسية التي تعتبر ضماناً ضد اعت</a:t>
            </a:r>
            <a:r>
              <a:rPr lang="ar-IQ" dirty="0" smtClean="0"/>
              <a:t>ــ</a:t>
            </a:r>
            <a:r>
              <a:rPr lang="ar-SA" dirty="0" smtClean="0"/>
              <a:t>داء </a:t>
            </a:r>
            <a:r>
              <a:rPr lang="ar-SA" dirty="0" err="1" smtClean="0"/>
              <a:t>الس</a:t>
            </a:r>
            <a:r>
              <a:rPr lang="ar-IQ" dirty="0" smtClean="0"/>
              <a:t>ــ</a:t>
            </a:r>
            <a:r>
              <a:rPr lang="ar-SA" dirty="0" err="1" smtClean="0"/>
              <a:t>لطة</a:t>
            </a:r>
            <a:r>
              <a:rPr lang="ar-SA" dirty="0" smtClean="0"/>
              <a:t> عليه</a:t>
            </a:r>
            <a:r>
              <a:rPr lang="ar-IQ" dirty="0" smtClean="0"/>
              <a:t>ــ</a:t>
            </a:r>
            <a:r>
              <a:rPr lang="ar-SA" dirty="0" smtClean="0"/>
              <a:t>ا، </a:t>
            </a:r>
            <a:r>
              <a:rPr lang="ar-SA" dirty="0" err="1" smtClean="0"/>
              <a:t>فالإس</a:t>
            </a:r>
            <a:r>
              <a:rPr lang="ar-IQ" dirty="0" smtClean="0"/>
              <a:t>ــ</a:t>
            </a:r>
            <a:r>
              <a:rPr lang="ar-SA" dirty="0" smtClean="0"/>
              <a:t>لام نظام متكامل يشمل كل جوانب الحياة ويستند على مبدأ (التكافل الاجتماعي).</a:t>
            </a:r>
            <a:endParaRPr lang="en-US" dirty="0" smtClean="0"/>
          </a:p>
          <a:p>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a:t>
            </a:r>
            <a:r>
              <a:rPr lang="en-US" dirty="0" smtClean="0"/>
              <a:t/>
            </a:r>
            <a:br>
              <a:rPr lang="en-US" dirty="0" smtClean="0"/>
            </a:br>
            <a:r>
              <a:rPr lang="ar-SA" dirty="0" smtClean="0"/>
              <a:t>مميزات حقوق الإنسان في الإسلام؟</a:t>
            </a:r>
            <a:r>
              <a:rPr lang="en-US" dirty="0" smtClean="0"/>
              <a:t/>
            </a:r>
            <a:br>
              <a:rPr lang="en-US" dirty="0" smtClean="0"/>
            </a:br>
            <a:endParaRPr lang="ar-IQ" dirty="0"/>
          </a:p>
        </p:txBody>
      </p:sp>
      <p:sp>
        <p:nvSpPr>
          <p:cNvPr id="3" name="عنصر نائب للمحتوى 2"/>
          <p:cNvSpPr>
            <a:spLocks noGrp="1"/>
          </p:cNvSpPr>
          <p:nvPr>
            <p:ph idx="1"/>
          </p:nvPr>
        </p:nvSpPr>
        <p:spPr/>
        <p:txBody>
          <a:bodyPr/>
          <a:lstStyle/>
          <a:p>
            <a:r>
              <a:rPr lang="ar-SA" b="1" dirty="0" smtClean="0"/>
              <a:t> ١-القدسية  / </a:t>
            </a:r>
            <a:r>
              <a:rPr lang="ar-SA" dirty="0" smtClean="0"/>
              <a:t>منح هذه الحقوق القدسية .</a:t>
            </a:r>
            <a:endParaRPr lang="ar-IQ" dirty="0" smtClean="0"/>
          </a:p>
          <a:p>
            <a:endParaRPr lang="en-US" dirty="0" smtClean="0"/>
          </a:p>
          <a:p>
            <a:r>
              <a:rPr lang="ar-SA" b="1" dirty="0" smtClean="0"/>
              <a:t> ٢- قوة </a:t>
            </a:r>
            <a:r>
              <a:rPr lang="ar-SA" b="1" dirty="0" err="1" smtClean="0"/>
              <a:t>الالزام</a:t>
            </a:r>
            <a:r>
              <a:rPr lang="ar-SA" b="1" dirty="0" smtClean="0"/>
              <a:t> / </a:t>
            </a:r>
            <a:r>
              <a:rPr lang="ar-SA" dirty="0" smtClean="0"/>
              <a:t>ملزمة للأفراد ويتحمل مسؤوليتها كل فرد </a:t>
            </a:r>
            <a:endParaRPr lang="ar-IQ" dirty="0" smtClean="0"/>
          </a:p>
          <a:p>
            <a:endParaRPr lang="en-US" dirty="0" smtClean="0"/>
          </a:p>
          <a:p>
            <a:r>
              <a:rPr lang="ar-SA" b="1" dirty="0" smtClean="0"/>
              <a:t>٣- الإلهية    / </a:t>
            </a:r>
            <a:r>
              <a:rPr lang="ar-SA" dirty="0" smtClean="0"/>
              <a:t>أن الله تعالى هو الذي وهبها للإنسان .</a:t>
            </a:r>
            <a:endParaRPr lang="ar-IQ" dirty="0" smtClean="0"/>
          </a:p>
          <a:p>
            <a:endParaRPr lang="ar-IQ"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28604"/>
            <a:ext cx="8229600" cy="989034"/>
          </a:xfrm>
        </p:spPr>
        <p:txBody>
          <a:bodyPr>
            <a:normAutofit fontScale="90000"/>
          </a:bodyPr>
          <a:lstStyle/>
          <a:p>
            <a:pPr lvl="0"/>
            <a:r>
              <a:rPr lang="ar-SA" dirty="0" err="1" smtClean="0"/>
              <a:t>ماهي</a:t>
            </a:r>
            <a:r>
              <a:rPr lang="ar-SA" dirty="0" smtClean="0"/>
              <a:t> القواعد الأساسية التي تنتظم داخلها حقوق الإنسان في الإسلام؟</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92500" lnSpcReduction="10000"/>
          </a:bodyPr>
          <a:lstStyle/>
          <a:p>
            <a:r>
              <a:rPr lang="ar-SA" sz="2800" b="1" dirty="0" smtClean="0"/>
              <a:t>١-قاعدة </a:t>
            </a:r>
            <a:r>
              <a:rPr lang="ar-SA" sz="2800" b="1" dirty="0" err="1" smtClean="0"/>
              <a:t>الاباحة</a:t>
            </a:r>
            <a:r>
              <a:rPr lang="ar-SA" sz="2800" b="1" dirty="0" smtClean="0"/>
              <a:t> / </a:t>
            </a:r>
            <a:r>
              <a:rPr lang="ar-SA" sz="2800" dirty="0" smtClean="0"/>
              <a:t>تعني أن كل شيء في الأصل مباح للإنسان إلا </a:t>
            </a:r>
            <a:r>
              <a:rPr lang="ar-SA" sz="2800" dirty="0" err="1" smtClean="0"/>
              <a:t>ماحرم</a:t>
            </a:r>
            <a:r>
              <a:rPr lang="ar-SA" sz="2800" dirty="0" smtClean="0"/>
              <a:t> بنص في الكتاب والسنة النبوية.</a:t>
            </a:r>
            <a:endParaRPr lang="en-US" sz="2800" dirty="0" smtClean="0"/>
          </a:p>
          <a:p>
            <a:r>
              <a:rPr lang="en-US" sz="2800" dirty="0" smtClean="0"/>
              <a:t> </a:t>
            </a:r>
          </a:p>
          <a:p>
            <a:r>
              <a:rPr lang="ar-SA" sz="2800" b="1" dirty="0" smtClean="0"/>
              <a:t>٢- قاعدة </a:t>
            </a:r>
            <a:r>
              <a:rPr lang="ar-SA" sz="2800" b="1" dirty="0" err="1" smtClean="0"/>
              <a:t>لاضرر</a:t>
            </a:r>
            <a:r>
              <a:rPr lang="ar-SA" sz="2800" b="1" dirty="0" smtClean="0"/>
              <a:t> ولا ضرار في الإسلام /</a:t>
            </a:r>
            <a:r>
              <a:rPr lang="ar-SA" sz="2800" dirty="0" smtClean="0"/>
              <a:t>حدود حرية الفرد </a:t>
            </a:r>
            <a:r>
              <a:rPr lang="ar-SA" sz="2800" dirty="0" err="1" smtClean="0"/>
              <a:t>لاتقف</a:t>
            </a:r>
            <a:r>
              <a:rPr lang="ar-SA" sz="2800" dirty="0" smtClean="0"/>
              <a:t> إلا عند حدود حق الغير.</a:t>
            </a:r>
            <a:endParaRPr lang="en-US" sz="2800" dirty="0" smtClean="0"/>
          </a:p>
          <a:p>
            <a:r>
              <a:rPr lang="en-US" sz="2800" dirty="0" smtClean="0"/>
              <a:t> </a:t>
            </a:r>
          </a:p>
          <a:p>
            <a:r>
              <a:rPr lang="ar-SA" sz="2800" b="1" dirty="0" smtClean="0"/>
              <a:t>٣- قاعدة المصلحة العامة / </a:t>
            </a:r>
            <a:r>
              <a:rPr lang="ar-SA" sz="2800" dirty="0" smtClean="0"/>
              <a:t>عند التقاطع بين مصلحة الفرد وبين مصلحة المجتمع فأينما تكون المصلحة العامة منهما فهي تعتبر شرع الله.</a:t>
            </a:r>
            <a:endParaRPr lang="en-US" sz="2800" dirty="0" smtClean="0"/>
          </a:p>
          <a:p>
            <a:r>
              <a:rPr lang="en-US" sz="2800" dirty="0" smtClean="0"/>
              <a:t> </a:t>
            </a:r>
          </a:p>
          <a:p>
            <a:r>
              <a:rPr lang="ar-SA" sz="2800" b="1" dirty="0" smtClean="0"/>
              <a:t>٤- قاعدة العقل /</a:t>
            </a:r>
            <a:r>
              <a:rPr lang="ar-SA" sz="2800" dirty="0" smtClean="0"/>
              <a:t> تعني أن يستخدم الإنسان عقله على </a:t>
            </a:r>
            <a:r>
              <a:rPr lang="ar-SA" sz="2800" dirty="0" err="1" smtClean="0"/>
              <a:t>إعتبار</a:t>
            </a:r>
            <a:r>
              <a:rPr lang="ar-SA" sz="2800" dirty="0" smtClean="0"/>
              <a:t> أن ألله تعالى كرمه بالعقل.</a:t>
            </a:r>
            <a:endParaRPr lang="en-US" sz="2800" dirty="0" smtClean="0"/>
          </a:p>
          <a:p>
            <a:endParaRPr lang="ar-IQ"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٥- قاعدة الشورى</a:t>
            </a:r>
            <a:endParaRPr lang="ar-IQ" dirty="0"/>
          </a:p>
        </p:txBody>
      </p:sp>
      <p:sp>
        <p:nvSpPr>
          <p:cNvPr id="3" name="عنصر نائب للمحتوى 2"/>
          <p:cNvSpPr>
            <a:spLocks noGrp="1"/>
          </p:cNvSpPr>
          <p:nvPr>
            <p:ph idx="1"/>
          </p:nvPr>
        </p:nvSpPr>
        <p:spPr/>
        <p:txBody>
          <a:bodyPr>
            <a:normAutofit fontScale="85000" lnSpcReduction="20000"/>
          </a:bodyPr>
          <a:lstStyle/>
          <a:p>
            <a:r>
              <a:rPr lang="ar-SA" dirty="0" smtClean="0"/>
              <a:t>هي القاعدة الأساسية لممارسة الحقوق والحريات كمنهج لسلوك وفلسفة الحكم.********************************</a:t>
            </a:r>
            <a:endParaRPr lang="en-US" dirty="0" smtClean="0"/>
          </a:p>
          <a:p>
            <a:r>
              <a:rPr lang="ar-SA" b="1" dirty="0" smtClean="0"/>
              <a:t>**</a:t>
            </a:r>
            <a:r>
              <a:rPr lang="ar-SA" dirty="0" smtClean="0"/>
              <a:t>أهم حقوق الإنسان في الإسلام هو حق الحياة واعتبار حياة الإنسان مقدسة لا يجوز أن يعتدي عليها أحد لأن الله كرمه بخصائص عن باقي المخلوقات الآية الكريمة (ولقد كرمنا بني آدم وحملناهم في البر والبحر ورزقناهم من الطيبات وفضلناهم على الكثير ممن خلقنا تفضيلا)،</a:t>
            </a:r>
            <a:endParaRPr lang="en-US" dirty="0" smtClean="0"/>
          </a:p>
          <a:p>
            <a:r>
              <a:rPr lang="ar-SA" b="1" dirty="0" smtClean="0"/>
              <a:t>*</a:t>
            </a:r>
            <a:r>
              <a:rPr lang="ar-SA" dirty="0" smtClean="0"/>
              <a:t>الإسلام فرض عقوبات على القاتل بدون حق (</a:t>
            </a:r>
            <a:r>
              <a:rPr lang="ar-SA" dirty="0" err="1" smtClean="0"/>
              <a:t>ولاتقتلوا</a:t>
            </a:r>
            <a:r>
              <a:rPr lang="ar-SA" dirty="0" smtClean="0"/>
              <a:t> النفس التي حرم الله إلا بالحق)، </a:t>
            </a:r>
            <a:endParaRPr lang="en-US" dirty="0" smtClean="0"/>
          </a:p>
          <a:p>
            <a:r>
              <a:rPr lang="ar-SA" dirty="0" smtClean="0"/>
              <a:t>*كذلك اعتبر الإنسان مكلف بالحفاظ على حياته (</a:t>
            </a:r>
            <a:r>
              <a:rPr lang="ar-SA" dirty="0" err="1" smtClean="0"/>
              <a:t>ولاتلقوابأيديكم</a:t>
            </a:r>
            <a:r>
              <a:rPr lang="ar-SA" dirty="0" smtClean="0"/>
              <a:t> إلى التهلكة)،</a:t>
            </a:r>
            <a:endParaRPr lang="en-US" dirty="0" smtClean="0"/>
          </a:p>
          <a:p>
            <a:r>
              <a:rPr lang="ar-SA" dirty="0" smtClean="0"/>
              <a:t>*أشار أيضاً إلى حرية العقيدة والدين (لكم دينكم ولي دين)</a:t>
            </a:r>
            <a:endParaRPr lang="en-US" dirty="0" smtClean="0"/>
          </a:p>
          <a:p>
            <a:r>
              <a:rPr lang="ar-SA" dirty="0" smtClean="0"/>
              <a:t>(</a:t>
            </a:r>
            <a:r>
              <a:rPr lang="ar-SA" dirty="0" err="1" smtClean="0"/>
              <a:t>لاأكراه</a:t>
            </a:r>
            <a:r>
              <a:rPr lang="ar-SA" dirty="0" smtClean="0"/>
              <a:t> في الدين)،</a:t>
            </a:r>
            <a:endParaRPr lang="en-US" dirty="0" smtClean="0"/>
          </a:p>
          <a:p>
            <a:endParaRPr lang="ar-IQ"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28605"/>
            <a:ext cx="7772400" cy="1500197"/>
          </a:xfrm>
        </p:spPr>
        <p:txBody>
          <a:bodyPr>
            <a:normAutofit/>
          </a:bodyPr>
          <a:lstStyle/>
          <a:p>
            <a:r>
              <a:rPr lang="ar-SA" dirty="0" smtClean="0"/>
              <a:t>حقوق الإنسان في السنة النبوية وعند أهل البيت (ع),</a:t>
            </a:r>
            <a:endParaRPr lang="ar-IQ" dirty="0"/>
          </a:p>
        </p:txBody>
      </p:sp>
      <p:sp>
        <p:nvSpPr>
          <p:cNvPr id="3" name="عنوان فرعي 2"/>
          <p:cNvSpPr>
            <a:spLocks noGrp="1"/>
          </p:cNvSpPr>
          <p:nvPr>
            <p:ph type="subTitle" idx="1"/>
          </p:nvPr>
        </p:nvSpPr>
        <p:spPr>
          <a:xfrm>
            <a:off x="357158" y="1928802"/>
            <a:ext cx="8286808" cy="4143404"/>
          </a:xfrm>
        </p:spPr>
        <p:txBody>
          <a:bodyPr>
            <a:normAutofit lnSpcReduction="10000"/>
          </a:bodyPr>
          <a:lstStyle/>
          <a:p>
            <a:pPr algn="r"/>
            <a:r>
              <a:rPr lang="ar-SA" dirty="0" smtClean="0">
                <a:solidFill>
                  <a:schemeClr val="tx1"/>
                </a:solidFill>
              </a:rPr>
              <a:t>عند الاطلاع على أحاديث وخطب النبي(ص) نرى أن</a:t>
            </a:r>
            <a:r>
              <a:rPr lang="ar-IQ" dirty="0" smtClean="0">
                <a:solidFill>
                  <a:schemeClr val="tx1"/>
                </a:solidFill>
              </a:rPr>
              <a:t>ــ</a:t>
            </a:r>
            <a:r>
              <a:rPr lang="ar-SA" dirty="0" smtClean="0">
                <a:solidFill>
                  <a:schemeClr val="tx1"/>
                </a:solidFill>
              </a:rPr>
              <a:t>ه قد أكد وركز على حقوق الإنسان الأساسية وضم</a:t>
            </a:r>
            <a:r>
              <a:rPr lang="ar-IQ" dirty="0" smtClean="0">
                <a:solidFill>
                  <a:schemeClr val="tx1"/>
                </a:solidFill>
              </a:rPr>
              <a:t>ـ</a:t>
            </a:r>
            <a:r>
              <a:rPr lang="ar-SA" dirty="0" err="1" smtClean="0">
                <a:solidFill>
                  <a:schemeClr val="tx1"/>
                </a:solidFill>
              </a:rPr>
              <a:t>انها</a:t>
            </a:r>
            <a:r>
              <a:rPr lang="ar-SA" dirty="0" smtClean="0">
                <a:solidFill>
                  <a:schemeClr val="tx1"/>
                </a:solidFill>
              </a:rPr>
              <a:t>، الحديث النبوي (كلكم لآدم، وأدم من تراب) </a:t>
            </a:r>
            <a:r>
              <a:rPr lang="ar-SA" dirty="0" err="1" smtClean="0">
                <a:solidFill>
                  <a:schemeClr val="tx1"/>
                </a:solidFill>
              </a:rPr>
              <a:t>ي</a:t>
            </a:r>
            <a:r>
              <a:rPr lang="ar-IQ" dirty="0" smtClean="0">
                <a:solidFill>
                  <a:schemeClr val="tx1"/>
                </a:solidFill>
              </a:rPr>
              <a:t>ــ</a:t>
            </a:r>
            <a:r>
              <a:rPr lang="ar-SA" dirty="0" err="1" smtClean="0">
                <a:solidFill>
                  <a:schemeClr val="tx1"/>
                </a:solidFill>
              </a:rPr>
              <a:t>ؤكد</a:t>
            </a:r>
            <a:r>
              <a:rPr lang="ar-SA" dirty="0" smtClean="0">
                <a:solidFill>
                  <a:schemeClr val="tx1"/>
                </a:solidFill>
              </a:rPr>
              <a:t> على أن جميع البشر أس</a:t>
            </a:r>
            <a:r>
              <a:rPr lang="ar-IQ" dirty="0" smtClean="0">
                <a:solidFill>
                  <a:schemeClr val="tx1"/>
                </a:solidFill>
              </a:rPr>
              <a:t>ـ</a:t>
            </a:r>
            <a:r>
              <a:rPr lang="ar-SA" dirty="0" err="1" smtClean="0">
                <a:solidFill>
                  <a:schemeClr val="tx1"/>
                </a:solidFill>
              </a:rPr>
              <a:t>رة</a:t>
            </a:r>
            <a:r>
              <a:rPr lang="ar-SA" dirty="0" smtClean="0">
                <a:solidFill>
                  <a:schemeClr val="tx1"/>
                </a:solidFill>
              </a:rPr>
              <a:t> </a:t>
            </a:r>
            <a:r>
              <a:rPr lang="ar-SA" dirty="0" err="1" smtClean="0">
                <a:solidFill>
                  <a:schemeClr val="tx1"/>
                </a:solidFill>
              </a:rPr>
              <a:t>واح</a:t>
            </a:r>
            <a:r>
              <a:rPr lang="ar-IQ" dirty="0" smtClean="0">
                <a:solidFill>
                  <a:schemeClr val="tx1"/>
                </a:solidFill>
              </a:rPr>
              <a:t>ـ</a:t>
            </a:r>
            <a:r>
              <a:rPr lang="ar-SA" dirty="0" err="1" smtClean="0">
                <a:solidFill>
                  <a:schemeClr val="tx1"/>
                </a:solidFill>
              </a:rPr>
              <a:t>دة</a:t>
            </a:r>
            <a:r>
              <a:rPr lang="ar-SA" dirty="0" smtClean="0">
                <a:solidFill>
                  <a:schemeClr val="tx1"/>
                </a:solidFill>
              </a:rPr>
              <a:t> دون تم</a:t>
            </a:r>
            <a:r>
              <a:rPr lang="ar-IQ" dirty="0" smtClean="0">
                <a:solidFill>
                  <a:schemeClr val="tx1"/>
                </a:solidFill>
              </a:rPr>
              <a:t>ـ</a:t>
            </a:r>
            <a:r>
              <a:rPr lang="ar-SA" dirty="0" err="1" smtClean="0">
                <a:solidFill>
                  <a:schemeClr val="tx1"/>
                </a:solidFill>
              </a:rPr>
              <a:t>ييز</a:t>
            </a:r>
            <a:r>
              <a:rPr lang="ar-SA" dirty="0" smtClean="0">
                <a:solidFill>
                  <a:schemeClr val="tx1"/>
                </a:solidFill>
              </a:rPr>
              <a:t> بين</a:t>
            </a:r>
            <a:r>
              <a:rPr lang="ar-IQ" dirty="0" smtClean="0">
                <a:solidFill>
                  <a:schemeClr val="tx1"/>
                </a:solidFill>
              </a:rPr>
              <a:t>ـ</a:t>
            </a:r>
            <a:r>
              <a:rPr lang="ar-SA" dirty="0" smtClean="0">
                <a:solidFill>
                  <a:schemeClr val="tx1"/>
                </a:solidFill>
              </a:rPr>
              <a:t>هم </a:t>
            </a:r>
            <a:r>
              <a:rPr lang="ar-SA" dirty="0" err="1" smtClean="0">
                <a:solidFill>
                  <a:schemeClr val="tx1"/>
                </a:solidFill>
              </a:rPr>
              <a:t>ب</a:t>
            </a:r>
            <a:r>
              <a:rPr lang="ar-IQ" dirty="0" smtClean="0">
                <a:solidFill>
                  <a:schemeClr val="tx1"/>
                </a:solidFill>
              </a:rPr>
              <a:t>ــ</a:t>
            </a:r>
            <a:r>
              <a:rPr lang="ar-SA" dirty="0" smtClean="0">
                <a:solidFill>
                  <a:schemeClr val="tx1"/>
                </a:solidFill>
              </a:rPr>
              <a:t>سبب </a:t>
            </a:r>
            <a:r>
              <a:rPr lang="ar-SA" dirty="0" err="1" smtClean="0">
                <a:solidFill>
                  <a:schemeClr val="tx1"/>
                </a:solidFill>
              </a:rPr>
              <a:t>الل</a:t>
            </a:r>
            <a:r>
              <a:rPr lang="ar-IQ" dirty="0" smtClean="0">
                <a:solidFill>
                  <a:schemeClr val="tx1"/>
                </a:solidFill>
              </a:rPr>
              <a:t>ــ</a:t>
            </a:r>
            <a:r>
              <a:rPr lang="ar-SA" dirty="0" smtClean="0">
                <a:solidFill>
                  <a:schemeClr val="tx1"/>
                </a:solidFill>
              </a:rPr>
              <a:t>ون أو </a:t>
            </a:r>
            <a:r>
              <a:rPr lang="ar-SA" dirty="0" err="1" smtClean="0">
                <a:solidFill>
                  <a:schemeClr val="tx1"/>
                </a:solidFill>
              </a:rPr>
              <a:t>الل</a:t>
            </a:r>
            <a:r>
              <a:rPr lang="ar-IQ" dirty="0" smtClean="0">
                <a:solidFill>
                  <a:schemeClr val="tx1"/>
                </a:solidFill>
              </a:rPr>
              <a:t>ــ</a:t>
            </a:r>
            <a:r>
              <a:rPr lang="ar-SA" dirty="0" err="1" smtClean="0">
                <a:solidFill>
                  <a:schemeClr val="tx1"/>
                </a:solidFill>
              </a:rPr>
              <a:t>غة</a:t>
            </a:r>
            <a:r>
              <a:rPr lang="ar-SA" dirty="0" smtClean="0">
                <a:solidFill>
                  <a:schemeClr val="tx1"/>
                </a:solidFill>
              </a:rPr>
              <a:t> أو العرق أو الجنس أو المعتقد.وقوله (الناس سواسية كأسنان المشط الواحد</a:t>
            </a:r>
            <a:r>
              <a:rPr lang="ar-IQ" dirty="0" smtClean="0">
                <a:solidFill>
                  <a:schemeClr val="tx1"/>
                </a:solidFill>
              </a:rPr>
              <a:t>)</a:t>
            </a:r>
            <a:r>
              <a:rPr lang="ar-SA" dirty="0" smtClean="0">
                <a:solidFill>
                  <a:schemeClr val="tx1"/>
                </a:solidFill>
              </a:rPr>
              <a:t> </a:t>
            </a:r>
            <a:r>
              <a:rPr lang="ar-IQ" dirty="0" smtClean="0">
                <a:solidFill>
                  <a:schemeClr val="tx1"/>
                </a:solidFill>
              </a:rPr>
              <a:t>(</a:t>
            </a:r>
            <a:r>
              <a:rPr lang="ar-SA" dirty="0" err="1" smtClean="0">
                <a:solidFill>
                  <a:schemeClr val="tx1"/>
                </a:solidFill>
              </a:rPr>
              <a:t>لافضل</a:t>
            </a:r>
            <a:r>
              <a:rPr lang="ar-SA" dirty="0" smtClean="0">
                <a:solidFill>
                  <a:schemeClr val="tx1"/>
                </a:solidFill>
              </a:rPr>
              <a:t> لعربي على أعجمي إلا بالتقوى) وهذا يدل على حقيقة المس</a:t>
            </a:r>
            <a:r>
              <a:rPr lang="ar-IQ" dirty="0" smtClean="0">
                <a:solidFill>
                  <a:schemeClr val="tx1"/>
                </a:solidFill>
              </a:rPr>
              <a:t>ــ</a:t>
            </a:r>
            <a:r>
              <a:rPr lang="ar-SA" dirty="0" err="1" smtClean="0">
                <a:solidFill>
                  <a:schemeClr val="tx1"/>
                </a:solidFill>
              </a:rPr>
              <a:t>اواة</a:t>
            </a:r>
            <a:r>
              <a:rPr lang="ar-SA" dirty="0" smtClean="0">
                <a:solidFill>
                  <a:schemeClr val="tx1"/>
                </a:solidFill>
              </a:rPr>
              <a:t> </a:t>
            </a:r>
            <a:r>
              <a:rPr lang="ar-SA" dirty="0" err="1" smtClean="0">
                <a:solidFill>
                  <a:schemeClr val="tx1"/>
                </a:solidFill>
              </a:rPr>
              <a:t>بي</a:t>
            </a:r>
            <a:r>
              <a:rPr lang="ar-IQ" dirty="0" smtClean="0">
                <a:solidFill>
                  <a:schemeClr val="tx1"/>
                </a:solidFill>
              </a:rPr>
              <a:t>ـ</a:t>
            </a:r>
            <a:r>
              <a:rPr lang="ar-SA" dirty="0" smtClean="0">
                <a:solidFill>
                  <a:schemeClr val="tx1"/>
                </a:solidFill>
              </a:rPr>
              <a:t>ن </a:t>
            </a:r>
            <a:r>
              <a:rPr lang="ar-SA" dirty="0" err="1" smtClean="0">
                <a:solidFill>
                  <a:schemeClr val="tx1"/>
                </a:solidFill>
              </a:rPr>
              <a:t>الن</a:t>
            </a:r>
            <a:r>
              <a:rPr lang="ar-IQ" dirty="0" smtClean="0">
                <a:solidFill>
                  <a:schemeClr val="tx1"/>
                </a:solidFill>
              </a:rPr>
              <a:t>ـ</a:t>
            </a:r>
            <a:r>
              <a:rPr lang="ar-SA" dirty="0" err="1" smtClean="0">
                <a:solidFill>
                  <a:schemeClr val="tx1"/>
                </a:solidFill>
              </a:rPr>
              <a:t>اس</a:t>
            </a:r>
            <a:r>
              <a:rPr lang="ar-SA" dirty="0" smtClean="0">
                <a:solidFill>
                  <a:schemeClr val="tx1"/>
                </a:solidFill>
              </a:rPr>
              <a:t>، </a:t>
            </a:r>
            <a:r>
              <a:rPr lang="ar-SA" dirty="0" err="1" smtClean="0">
                <a:solidFill>
                  <a:schemeClr val="tx1"/>
                </a:solidFill>
              </a:rPr>
              <a:t>ح</a:t>
            </a:r>
            <a:r>
              <a:rPr lang="ar-IQ" dirty="0" smtClean="0">
                <a:solidFill>
                  <a:schemeClr val="tx1"/>
                </a:solidFill>
              </a:rPr>
              <a:t>ـ</a:t>
            </a:r>
            <a:r>
              <a:rPr lang="ar-SA" dirty="0" err="1" smtClean="0">
                <a:solidFill>
                  <a:schemeClr val="tx1"/>
                </a:solidFill>
              </a:rPr>
              <a:t>يث</a:t>
            </a:r>
            <a:r>
              <a:rPr lang="ar-SA" dirty="0" smtClean="0">
                <a:solidFill>
                  <a:schemeClr val="tx1"/>
                </a:solidFill>
              </a:rPr>
              <a:t> ك</a:t>
            </a:r>
            <a:r>
              <a:rPr lang="ar-IQ" dirty="0" smtClean="0">
                <a:solidFill>
                  <a:schemeClr val="tx1"/>
                </a:solidFill>
              </a:rPr>
              <a:t>ــ</a:t>
            </a:r>
            <a:r>
              <a:rPr lang="ar-SA" dirty="0" err="1" smtClean="0">
                <a:solidFill>
                  <a:schemeClr val="tx1"/>
                </a:solidFill>
              </a:rPr>
              <a:t>ان</a:t>
            </a:r>
            <a:r>
              <a:rPr lang="ar-SA" dirty="0" smtClean="0">
                <a:solidFill>
                  <a:schemeClr val="tx1"/>
                </a:solidFill>
              </a:rPr>
              <a:t> العرب يتفاخرون بالمال أو الشرف </a:t>
            </a:r>
            <a:r>
              <a:rPr lang="ar-SA" dirty="0" err="1" smtClean="0">
                <a:solidFill>
                  <a:schemeClr val="tx1"/>
                </a:solidFill>
              </a:rPr>
              <a:t>أ</a:t>
            </a:r>
            <a:r>
              <a:rPr lang="ar-IQ" dirty="0" smtClean="0">
                <a:solidFill>
                  <a:schemeClr val="tx1"/>
                </a:solidFill>
              </a:rPr>
              <a:t>و</a:t>
            </a:r>
            <a:r>
              <a:rPr lang="ar-SA" dirty="0" smtClean="0">
                <a:solidFill>
                  <a:schemeClr val="tx1"/>
                </a:solidFill>
              </a:rPr>
              <a:t>الجاه </a:t>
            </a:r>
            <a:r>
              <a:rPr lang="ar-SA" dirty="0" err="1" smtClean="0">
                <a:solidFill>
                  <a:schemeClr val="tx1"/>
                </a:solidFill>
              </a:rPr>
              <a:t>أوالآباء</a:t>
            </a:r>
            <a:r>
              <a:rPr lang="ar-SA" dirty="0" smtClean="0">
                <a:solidFill>
                  <a:schemeClr val="tx1"/>
                </a:solidFill>
              </a:rPr>
              <a:t> </a:t>
            </a:r>
            <a:r>
              <a:rPr lang="ar-SA" dirty="0" err="1" smtClean="0">
                <a:solidFill>
                  <a:schemeClr val="tx1"/>
                </a:solidFill>
              </a:rPr>
              <a:t>أوالأج</a:t>
            </a:r>
            <a:r>
              <a:rPr lang="ar-IQ" dirty="0" smtClean="0">
                <a:solidFill>
                  <a:schemeClr val="tx1"/>
                </a:solidFill>
              </a:rPr>
              <a:t>ـ</a:t>
            </a:r>
            <a:r>
              <a:rPr lang="ar-SA" dirty="0" err="1" smtClean="0">
                <a:solidFill>
                  <a:schemeClr val="tx1"/>
                </a:solidFill>
              </a:rPr>
              <a:t>داد</a:t>
            </a:r>
            <a:r>
              <a:rPr lang="ar-SA" dirty="0" smtClean="0">
                <a:solidFill>
                  <a:schemeClr val="tx1"/>
                </a:solidFill>
              </a:rPr>
              <a:t> لذلك نبه الرسول (ص) أن</a:t>
            </a:r>
            <a:r>
              <a:rPr lang="ar-IQ" dirty="0" smtClean="0">
                <a:solidFill>
                  <a:schemeClr val="tx1"/>
                </a:solidFill>
              </a:rPr>
              <a:t>ـ</a:t>
            </a:r>
            <a:r>
              <a:rPr lang="ar-SA" dirty="0" smtClean="0">
                <a:solidFill>
                  <a:schemeClr val="tx1"/>
                </a:solidFill>
              </a:rPr>
              <a:t>ه لا تفاضل إلا بالتقوى</a:t>
            </a:r>
            <a:r>
              <a:rPr lang="ar-SA" dirty="0" smtClean="0"/>
              <a:t>.</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511288"/>
          </a:xfrm>
        </p:spPr>
        <p:txBody>
          <a:bodyPr>
            <a:normAutofit fontScale="90000"/>
          </a:bodyPr>
          <a:lstStyle/>
          <a:p>
            <a:r>
              <a:rPr lang="ar-SA" dirty="0" smtClean="0"/>
              <a:t>سنتناول في دراسة مادة حقوق الإنسان تعريف حقوق الإنسان والغرض منها وأهدافها وتطورها في الحضارات القديمة</a:t>
            </a:r>
            <a:endParaRPr lang="ar-IQ" dirty="0"/>
          </a:p>
        </p:txBody>
      </p:sp>
      <p:sp>
        <p:nvSpPr>
          <p:cNvPr id="3" name="عنصر نائب للمحتوى 2"/>
          <p:cNvSpPr>
            <a:spLocks noGrp="1"/>
          </p:cNvSpPr>
          <p:nvPr>
            <p:ph idx="1"/>
          </p:nvPr>
        </p:nvSpPr>
        <p:spPr>
          <a:xfrm>
            <a:off x="457200" y="2071678"/>
            <a:ext cx="8229600" cy="4054485"/>
          </a:xfrm>
        </p:spPr>
        <p:txBody>
          <a:bodyPr>
            <a:normAutofit/>
          </a:bodyPr>
          <a:lstStyle/>
          <a:p>
            <a:r>
              <a:rPr lang="ar-SA" b="1" dirty="0" smtClean="0"/>
              <a:t>س/ ما هو تعريف حقوق </a:t>
            </a:r>
            <a:r>
              <a:rPr lang="ar-SA" b="1" dirty="0" err="1" smtClean="0"/>
              <a:t>الانسان</a:t>
            </a:r>
            <a:r>
              <a:rPr lang="ar-SA" b="1" dirty="0" smtClean="0"/>
              <a:t> ؟</a:t>
            </a:r>
            <a:endParaRPr lang="en-US" dirty="0" smtClean="0"/>
          </a:p>
          <a:p>
            <a:r>
              <a:rPr lang="ar-SA" b="1" dirty="0" smtClean="0"/>
              <a:t>حقوق </a:t>
            </a:r>
            <a:r>
              <a:rPr lang="ar-SA" b="1" dirty="0" err="1" smtClean="0"/>
              <a:t>الأنسان</a:t>
            </a:r>
            <a:r>
              <a:rPr lang="ar-SA" b="1" dirty="0" smtClean="0"/>
              <a:t> : </a:t>
            </a:r>
            <a:r>
              <a:rPr lang="ar-SA" dirty="0" err="1" smtClean="0"/>
              <a:t>ه</a:t>
            </a:r>
            <a:r>
              <a:rPr lang="ar-IQ" dirty="0" smtClean="0"/>
              <a:t>ـــ</a:t>
            </a:r>
            <a:r>
              <a:rPr lang="ar-SA" dirty="0" smtClean="0"/>
              <a:t>ي جميع </a:t>
            </a:r>
            <a:r>
              <a:rPr lang="ar-SA" dirty="0" err="1" smtClean="0"/>
              <a:t>الح</a:t>
            </a:r>
            <a:r>
              <a:rPr lang="ar-IQ" dirty="0" smtClean="0"/>
              <a:t>ـــ</a:t>
            </a:r>
            <a:r>
              <a:rPr lang="ar-SA" dirty="0" err="1" smtClean="0"/>
              <a:t>قوق</a:t>
            </a:r>
            <a:r>
              <a:rPr lang="ar-SA" dirty="0" smtClean="0"/>
              <a:t> </a:t>
            </a:r>
            <a:r>
              <a:rPr lang="ar-SA" dirty="0" err="1" smtClean="0"/>
              <a:t>الت</a:t>
            </a:r>
            <a:r>
              <a:rPr lang="ar-IQ" dirty="0" smtClean="0"/>
              <a:t>ـــ</a:t>
            </a:r>
            <a:r>
              <a:rPr lang="ar-SA" dirty="0" smtClean="0"/>
              <a:t>ي اعت</a:t>
            </a:r>
            <a:r>
              <a:rPr lang="ar-IQ" dirty="0" smtClean="0"/>
              <a:t>ــ</a:t>
            </a:r>
            <a:r>
              <a:rPr lang="ar-SA" dirty="0" smtClean="0"/>
              <a:t>رفت </a:t>
            </a:r>
            <a:r>
              <a:rPr lang="ar-SA" dirty="0" err="1" smtClean="0"/>
              <a:t>بها</a:t>
            </a:r>
            <a:r>
              <a:rPr lang="ar-SA" dirty="0" smtClean="0"/>
              <a:t> المواثيق والدساتير الدولية والمحلية التي تكفل </a:t>
            </a:r>
            <a:r>
              <a:rPr lang="ar-SA" dirty="0" err="1" smtClean="0"/>
              <a:t>للأنسان</a:t>
            </a:r>
            <a:r>
              <a:rPr lang="ar-SA" dirty="0" smtClean="0"/>
              <a:t> الحياة الحرة الكريمة </a:t>
            </a:r>
            <a:r>
              <a:rPr lang="ar-SA" dirty="0" err="1" smtClean="0"/>
              <a:t>اساسها</a:t>
            </a:r>
            <a:r>
              <a:rPr lang="ar-SA" dirty="0" smtClean="0"/>
              <a:t> العدل والمساواة والحرية والسلام ,مثل حق الحياة , حق التعليم , حق التملك , حرية الرأي والتعبير ...الخ.    </a:t>
            </a:r>
            <a:endParaRPr lang="en-US" dirty="0" smtClean="0"/>
          </a:p>
          <a:p>
            <a:pPr>
              <a:buNone/>
            </a:pPr>
            <a:endParaRPr lang="en-US" dirty="0" smtClean="0"/>
          </a:p>
          <a:p>
            <a:endParaRPr lang="ar-IQ"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حقوق </a:t>
            </a:r>
            <a:r>
              <a:rPr lang="ar-SA" b="1" dirty="0"/>
              <a:t>الإنسان </a:t>
            </a:r>
            <a:endParaRPr lang="ar-IQ" dirty="0"/>
          </a:p>
        </p:txBody>
      </p:sp>
      <p:sp>
        <p:nvSpPr>
          <p:cNvPr id="3" name="عنصر نائب للمحتوى 2"/>
          <p:cNvSpPr>
            <a:spLocks noGrp="1"/>
          </p:cNvSpPr>
          <p:nvPr>
            <p:ph idx="1"/>
          </p:nvPr>
        </p:nvSpPr>
        <p:spPr/>
        <p:txBody>
          <a:bodyPr>
            <a:normAutofit/>
          </a:bodyPr>
          <a:lstStyle/>
          <a:p>
            <a:pPr algn="ctr"/>
            <a:r>
              <a:rPr lang="ar-SA" sz="6600" dirty="0" err="1" smtClean="0">
                <a:solidFill>
                  <a:srgbClr val="FF0000"/>
                </a:solidFill>
              </a:rPr>
              <a:t>المحاضره</a:t>
            </a:r>
            <a:r>
              <a:rPr lang="ar-SA" sz="6600" dirty="0" smtClean="0"/>
              <a:t> </a:t>
            </a:r>
          </a:p>
          <a:p>
            <a:pPr marL="400050" lvl="1" indent="0" algn="ctr">
              <a:buNone/>
            </a:pPr>
            <a:r>
              <a:rPr lang="ar-SA" sz="6200" dirty="0" smtClean="0"/>
              <a:t>8</a:t>
            </a:r>
            <a:endParaRPr lang="ar-IQ" sz="6200" dirty="0"/>
          </a:p>
        </p:txBody>
      </p:sp>
    </p:spTree>
    <p:extLst>
      <p:ext uri="{BB962C8B-B14F-4D97-AF65-F5344CB8AC3E}">
        <p14:creationId xmlns:p14="http://schemas.microsoft.com/office/powerpoint/2010/main" val="10031680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م/ الإعلان العالمي لحقوق الإنسان :-</a:t>
            </a:r>
            <a:endParaRPr lang="ar-IQ" dirty="0"/>
          </a:p>
        </p:txBody>
      </p:sp>
      <p:sp>
        <p:nvSpPr>
          <p:cNvPr id="3" name="عنصر نائب للمحتوى 2"/>
          <p:cNvSpPr>
            <a:spLocks noGrp="1"/>
          </p:cNvSpPr>
          <p:nvPr>
            <p:ph idx="1"/>
          </p:nvPr>
        </p:nvSpPr>
        <p:spPr/>
        <p:txBody>
          <a:bodyPr>
            <a:normAutofit fontScale="92500" lnSpcReduction="10000"/>
          </a:bodyPr>
          <a:lstStyle/>
          <a:p>
            <a:r>
              <a:rPr lang="ar-SA" dirty="0"/>
              <a:t>صدر </a:t>
            </a:r>
            <a:r>
              <a:rPr lang="ar-SA" dirty="0" smtClean="0"/>
              <a:t>الإعـــلان العــالمي </a:t>
            </a:r>
            <a:r>
              <a:rPr lang="ar-SA" dirty="0"/>
              <a:t>لحقوق </a:t>
            </a:r>
            <a:r>
              <a:rPr lang="ar-SA" dirty="0" smtClean="0"/>
              <a:t>الإنســان </a:t>
            </a:r>
            <a:r>
              <a:rPr lang="ar-SA" dirty="0"/>
              <a:t>عام ١٩٤٨م من قبل الجمعية العامة للأمم المتحدة، وقد أيدت الإعلان (٤٨)دولة عند التصويت </a:t>
            </a:r>
            <a:r>
              <a:rPr lang="ar-SA" dirty="0" err="1"/>
              <a:t>وأمتنعت</a:t>
            </a:r>
            <a:r>
              <a:rPr lang="ar-SA" dirty="0"/>
              <a:t> (٨) دول عن التصويت ولم تصوت ضده أي دولة، وبذلك حصل على الأغلبية المطلقة آنذاك.</a:t>
            </a:r>
            <a:endParaRPr lang="en-US" dirty="0"/>
          </a:p>
          <a:p>
            <a:r>
              <a:rPr lang="ar-SA" dirty="0"/>
              <a:t>*يتكون من ديباجة هي انعكاس لديباجة ميثاق الأمم المتحدة و (٣٠) مادة للحقوق والحريات، تناول الإعلان العالمي لحقوق الإنسان في مواده :-</a:t>
            </a:r>
            <a:endParaRPr lang="en-US" dirty="0"/>
          </a:p>
          <a:p>
            <a:r>
              <a:rPr lang="ar-SA" dirty="0"/>
              <a:t>أ- من (٣-٢١) الحقوق المدنية والسياسية</a:t>
            </a:r>
            <a:r>
              <a:rPr lang="ar-SA" dirty="0" smtClean="0"/>
              <a:t>.</a:t>
            </a:r>
          </a:p>
          <a:p>
            <a:r>
              <a:rPr lang="ar-SA" dirty="0" smtClean="0"/>
              <a:t>ب-</a:t>
            </a:r>
            <a:r>
              <a:rPr lang="ar-SA" dirty="0"/>
              <a:t>(٢٢-٢٧) الحقوق الاقتصادية والاجتماعية والثقافية.</a:t>
            </a:r>
            <a:r>
              <a:rPr lang="en-US" dirty="0"/>
              <a:t>                         </a:t>
            </a:r>
          </a:p>
          <a:p>
            <a:endParaRPr lang="ar-IQ" dirty="0"/>
          </a:p>
        </p:txBody>
      </p:sp>
    </p:spTree>
    <p:extLst>
      <p:ext uri="{BB962C8B-B14F-4D97-AF65-F5344CB8AC3E}">
        <p14:creationId xmlns:p14="http://schemas.microsoft.com/office/powerpoint/2010/main" val="918643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800" dirty="0" smtClean="0"/>
              <a:t>المــــادة </a:t>
            </a:r>
            <a:r>
              <a:rPr lang="ar-SA" sz="4800" dirty="0"/>
              <a:t>(١) </a:t>
            </a:r>
            <a:endParaRPr lang="ar-IQ" sz="4800" dirty="0"/>
          </a:p>
        </p:txBody>
      </p:sp>
      <p:sp>
        <p:nvSpPr>
          <p:cNvPr id="3" name="عنصر نائب للمحتوى 2"/>
          <p:cNvSpPr>
            <a:spLocks noGrp="1"/>
          </p:cNvSpPr>
          <p:nvPr>
            <p:ph idx="1"/>
          </p:nvPr>
        </p:nvSpPr>
        <p:spPr/>
        <p:txBody>
          <a:bodyPr/>
          <a:lstStyle/>
          <a:p>
            <a:r>
              <a:rPr lang="ar-SA" dirty="0"/>
              <a:t>ترد فيها المبادئ الفلسفية التي ينص عليها الإعلان ( يولد جميع الناس أحراراً ومتساويين في الكرامة والحقوق، وقد وهبوا العقل والوجدان وعليهم أن يعاملوا بعضهم البعض بروح الاخاء)</a:t>
            </a:r>
            <a:endParaRPr lang="en-US" dirty="0"/>
          </a:p>
          <a:p>
            <a:r>
              <a:rPr lang="ar-SA" dirty="0"/>
              <a:t>*بما يعني أن الحرية والمساواة تولد مع الفرد بشكل طبيعي والإنسان مكرم بالعقل </a:t>
            </a:r>
            <a:r>
              <a:rPr lang="ar-SA" dirty="0" smtClean="0"/>
              <a:t>والـــوجدان </a:t>
            </a:r>
            <a:r>
              <a:rPr lang="ar-SA" dirty="0"/>
              <a:t>لذلك له حقوق وحريات تختلف عن المخلوقات الأخرى،</a:t>
            </a:r>
            <a:endParaRPr lang="en-US" dirty="0"/>
          </a:p>
          <a:p>
            <a:endParaRPr lang="ar-IQ" dirty="0"/>
          </a:p>
        </p:txBody>
      </p:sp>
    </p:spTree>
    <p:extLst>
      <p:ext uri="{BB962C8B-B14F-4D97-AF65-F5344CB8AC3E}">
        <p14:creationId xmlns:p14="http://schemas.microsoft.com/office/powerpoint/2010/main" val="9111087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800" b="1" dirty="0" smtClean="0"/>
              <a:t>المـــــادة(٢</a:t>
            </a:r>
            <a:r>
              <a:rPr lang="ar-SA" sz="4800" b="1" dirty="0"/>
              <a:t>) </a:t>
            </a:r>
            <a:endParaRPr lang="ar-IQ" sz="4800" dirty="0"/>
          </a:p>
        </p:txBody>
      </p:sp>
      <p:sp>
        <p:nvSpPr>
          <p:cNvPr id="3" name="عنصر نائب للمحتوى 2"/>
          <p:cNvSpPr>
            <a:spLocks noGrp="1"/>
          </p:cNvSpPr>
          <p:nvPr>
            <p:ph idx="1"/>
          </p:nvPr>
        </p:nvSpPr>
        <p:spPr/>
        <p:txBody>
          <a:bodyPr>
            <a:normAutofit/>
          </a:bodyPr>
          <a:lstStyle/>
          <a:p>
            <a:r>
              <a:rPr lang="ar-SA" sz="4800" dirty="0"/>
              <a:t>أ- ( تنص على المساواة وعدم التمييز بالتمتع بالحقوق بسبب العنصر أو الجنس أو اللغة أو الدين)</a:t>
            </a:r>
            <a:endParaRPr lang="en-US" sz="4800" dirty="0"/>
          </a:p>
          <a:p>
            <a:r>
              <a:rPr lang="ar-SA" sz="4800" dirty="0"/>
              <a:t>ب-الإعلان ينطبق على جميع البلدان والأقاليم.</a:t>
            </a:r>
            <a:endParaRPr lang="en-US" sz="4800" dirty="0"/>
          </a:p>
          <a:p>
            <a:endParaRPr lang="ar-IQ" sz="4800" dirty="0"/>
          </a:p>
        </p:txBody>
      </p:sp>
    </p:spTree>
    <p:extLst>
      <p:ext uri="{BB962C8B-B14F-4D97-AF65-F5344CB8AC3E}">
        <p14:creationId xmlns:p14="http://schemas.microsoft.com/office/powerpoint/2010/main" val="3795240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6000" b="1" dirty="0" smtClean="0"/>
              <a:t>المـــادة (3)</a:t>
            </a:r>
            <a:endParaRPr lang="ar-IQ" sz="6000" b="1" dirty="0"/>
          </a:p>
        </p:txBody>
      </p:sp>
      <p:sp>
        <p:nvSpPr>
          <p:cNvPr id="3" name="عنصر نائب للمحتوى 2"/>
          <p:cNvSpPr>
            <a:spLocks noGrp="1"/>
          </p:cNvSpPr>
          <p:nvPr>
            <p:ph idx="1"/>
          </p:nvPr>
        </p:nvSpPr>
        <p:spPr/>
        <p:txBody>
          <a:bodyPr>
            <a:normAutofit fontScale="92500" lnSpcReduction="10000"/>
          </a:bodyPr>
          <a:lstStyle/>
          <a:p>
            <a:r>
              <a:rPr lang="ar-SA" dirty="0"/>
              <a:t>تنص على ثلاث حقوق أساسية مهمة وهي (الحق في الحياة) و (الحق في الحرية) وكذلك (الحق في أمان الفرد على شخصه) وهي حقوق ضرورية للإنسان.</a:t>
            </a:r>
            <a:endParaRPr lang="en-US" dirty="0"/>
          </a:p>
          <a:p>
            <a:r>
              <a:rPr lang="ar-SA" dirty="0"/>
              <a:t>*أما المواد الختامية :- نصت </a:t>
            </a:r>
            <a:r>
              <a:rPr lang="ar-SA" dirty="0" smtClean="0"/>
              <a:t>عــلى </a:t>
            </a:r>
            <a:r>
              <a:rPr lang="ar-SA" dirty="0"/>
              <a:t>أن (</a:t>
            </a:r>
            <a:r>
              <a:rPr lang="ar-SA" dirty="0" smtClean="0"/>
              <a:t>للــفرد </a:t>
            </a:r>
            <a:r>
              <a:rPr lang="ar-SA" dirty="0"/>
              <a:t>الحق في </a:t>
            </a:r>
            <a:r>
              <a:rPr lang="ar-SA" dirty="0" smtClean="0"/>
              <a:t>نظـــام </a:t>
            </a:r>
            <a:r>
              <a:rPr lang="ar-SA" dirty="0"/>
              <a:t>اجتماعي ودولي تطبق الحقوق والحريات في ظله)، كذلك نصت على أنه</a:t>
            </a:r>
            <a:endParaRPr lang="en-US" dirty="0"/>
          </a:p>
          <a:p>
            <a:r>
              <a:rPr lang="ar-SA" dirty="0"/>
              <a:t>(لا قيود غير القيود القانونية) وذكرت واجبات </a:t>
            </a:r>
            <a:r>
              <a:rPr lang="ar-SA" dirty="0" smtClean="0"/>
              <a:t>الفــرد تجـــاه </a:t>
            </a:r>
            <a:r>
              <a:rPr lang="ar-SA" dirty="0"/>
              <a:t>الجماعة، ولا تمارس هذه الحقوق بالتناقض مع مقاصد الأمم المتحدة،</a:t>
            </a:r>
            <a:endParaRPr lang="en-US" dirty="0"/>
          </a:p>
          <a:p>
            <a:r>
              <a:rPr lang="ar-SA" dirty="0"/>
              <a:t>-اضافة الى أنه (لا يجوز ادعاء حق يهدم هذه الحقوق).</a:t>
            </a:r>
            <a:endParaRPr lang="en-US" dirty="0"/>
          </a:p>
          <a:p>
            <a:endParaRPr lang="ar-IQ" dirty="0"/>
          </a:p>
        </p:txBody>
      </p:sp>
    </p:spTree>
    <p:extLst>
      <p:ext uri="{BB962C8B-B14F-4D97-AF65-F5344CB8AC3E}">
        <p14:creationId xmlns:p14="http://schemas.microsoft.com/office/powerpoint/2010/main" val="15286295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حقوق الانسان </a:t>
            </a:r>
            <a:endParaRPr lang="ar-IQ" dirty="0"/>
          </a:p>
        </p:txBody>
      </p:sp>
      <p:sp>
        <p:nvSpPr>
          <p:cNvPr id="3" name="عنصر نائب للمحتوى 2"/>
          <p:cNvSpPr>
            <a:spLocks noGrp="1"/>
          </p:cNvSpPr>
          <p:nvPr>
            <p:ph idx="1"/>
          </p:nvPr>
        </p:nvSpPr>
        <p:spPr/>
        <p:txBody>
          <a:bodyPr>
            <a:normAutofit/>
          </a:bodyPr>
          <a:lstStyle/>
          <a:p>
            <a:pPr algn="ctr"/>
            <a:r>
              <a:rPr lang="ar-SA" sz="6000" dirty="0" err="1" smtClean="0"/>
              <a:t>المحاضره</a:t>
            </a:r>
            <a:r>
              <a:rPr lang="ar-SA" sz="6000" dirty="0" smtClean="0"/>
              <a:t> </a:t>
            </a:r>
            <a:endParaRPr lang="ar-SA" sz="5600" dirty="0"/>
          </a:p>
          <a:p>
            <a:pPr marL="0" indent="0" algn="ctr">
              <a:buNone/>
            </a:pPr>
            <a:r>
              <a:rPr lang="ar-SA" sz="5600" dirty="0"/>
              <a:t>9</a:t>
            </a:r>
            <a:endParaRPr lang="ar-SA" sz="6000" dirty="0" smtClean="0"/>
          </a:p>
        </p:txBody>
      </p:sp>
    </p:spTree>
    <p:extLst>
      <p:ext uri="{BB962C8B-B14F-4D97-AF65-F5344CB8AC3E}">
        <p14:creationId xmlns:p14="http://schemas.microsoft.com/office/powerpoint/2010/main" val="3602817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 </a:t>
            </a:r>
            <a:r>
              <a:rPr lang="en-US" dirty="0"/>
              <a:t/>
            </a:r>
            <a:br>
              <a:rPr lang="en-US" dirty="0"/>
            </a:br>
            <a:r>
              <a:rPr lang="ar-SA" b="1" dirty="0"/>
              <a:t>م/حقوق الإنسان على الصعيد الأوربي </a:t>
            </a:r>
            <a:endParaRPr lang="ar-IQ" dirty="0"/>
          </a:p>
        </p:txBody>
      </p:sp>
      <p:sp>
        <p:nvSpPr>
          <p:cNvPr id="3" name="عنصر نائب للمحتوى 2"/>
          <p:cNvSpPr>
            <a:spLocks noGrp="1"/>
          </p:cNvSpPr>
          <p:nvPr>
            <p:ph idx="1"/>
          </p:nvPr>
        </p:nvSpPr>
        <p:spPr/>
        <p:txBody>
          <a:bodyPr>
            <a:normAutofit/>
          </a:bodyPr>
          <a:lstStyle/>
          <a:p>
            <a:r>
              <a:rPr lang="ar-SA" sz="3600" dirty="0"/>
              <a:t>أجتمع في روما </a:t>
            </a:r>
            <a:r>
              <a:rPr lang="ar-SA" sz="3600" dirty="0" err="1" smtClean="0"/>
              <a:t>وزراءخارجية</a:t>
            </a:r>
            <a:r>
              <a:rPr lang="ar-SA" sz="3600" dirty="0" smtClean="0"/>
              <a:t>(١٥</a:t>
            </a:r>
            <a:r>
              <a:rPr lang="ar-SA" sz="3600" dirty="0"/>
              <a:t>) دولة أوربية، تم التوقيع على اتفاقية </a:t>
            </a:r>
            <a:r>
              <a:rPr lang="ar-SA" sz="3600" dirty="0" smtClean="0"/>
              <a:t>الأوربـــية لـــحقوق الإنســـان عـام </a:t>
            </a:r>
            <a:r>
              <a:rPr lang="ar-SA" sz="3600" dirty="0"/>
              <a:t>١٩٥٢، التي أنشأت بموجبها </a:t>
            </a:r>
            <a:r>
              <a:rPr lang="ar-SA" sz="5400" dirty="0" smtClean="0"/>
              <a:t>:</a:t>
            </a:r>
          </a:p>
          <a:p>
            <a:r>
              <a:rPr lang="ar-SA" sz="3900" dirty="0"/>
              <a:t>أ-اللجنة الأوربية لحقوق الإنسان. </a:t>
            </a:r>
            <a:endParaRPr lang="ar-SA" sz="3900" dirty="0" smtClean="0"/>
          </a:p>
          <a:p>
            <a:pPr marL="0" indent="0">
              <a:buNone/>
            </a:pPr>
            <a:r>
              <a:rPr lang="ar-SA" sz="3900" dirty="0" smtClean="0"/>
              <a:t>  </a:t>
            </a:r>
            <a:r>
              <a:rPr lang="ar-SA" sz="3900" dirty="0"/>
              <a:t>ب- المحكمة الأوربية لحقوق الإنسان. </a:t>
            </a:r>
            <a:r>
              <a:rPr lang="en-US" sz="3900" dirty="0"/>
              <a:t/>
            </a:r>
            <a:br>
              <a:rPr lang="en-US" sz="3900" dirty="0"/>
            </a:br>
            <a:endParaRPr lang="ar-IQ" sz="3900" dirty="0"/>
          </a:p>
        </p:txBody>
      </p:sp>
    </p:spTree>
    <p:extLst>
      <p:ext uri="{BB962C8B-B14F-4D97-AF65-F5344CB8AC3E}">
        <p14:creationId xmlns:p14="http://schemas.microsoft.com/office/powerpoint/2010/main" val="41832947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60648"/>
            <a:ext cx="8640960" cy="852714"/>
          </a:xfrm>
        </p:spPr>
        <p:txBody>
          <a:bodyPr>
            <a:normAutofit/>
          </a:bodyPr>
          <a:lstStyle/>
          <a:p>
            <a:r>
              <a:rPr lang="ar-SA" b="1" dirty="0" smtClean="0"/>
              <a:t>حقوق الانسان  </a:t>
            </a:r>
            <a:r>
              <a:rPr lang="ar-SA" b="1" dirty="0"/>
              <a:t>على الصعيد الأمريكي</a:t>
            </a:r>
            <a:r>
              <a:rPr lang="ar-SA" dirty="0"/>
              <a:t>:- </a:t>
            </a:r>
            <a:endParaRPr lang="ar-IQ" dirty="0"/>
          </a:p>
        </p:txBody>
      </p:sp>
      <p:sp>
        <p:nvSpPr>
          <p:cNvPr id="3" name="عنصر نائب للمحتوى 2"/>
          <p:cNvSpPr>
            <a:spLocks noGrp="1"/>
          </p:cNvSpPr>
          <p:nvPr>
            <p:ph idx="1"/>
          </p:nvPr>
        </p:nvSpPr>
        <p:spPr/>
        <p:txBody>
          <a:bodyPr/>
          <a:lstStyle/>
          <a:p>
            <a:r>
              <a:rPr lang="ar-SA" dirty="0" smtClean="0"/>
              <a:t>أصـــدرت منـــظمـــة الــــدول الأمــــريكـــية عـــام </a:t>
            </a:r>
            <a:r>
              <a:rPr lang="ar-SA" dirty="0"/>
              <a:t>١٩٤٨ (</a:t>
            </a:r>
            <a:r>
              <a:rPr lang="ar-SA" dirty="0" smtClean="0"/>
              <a:t>ميثــاق الــدول الأمــريكــية</a:t>
            </a:r>
            <a:r>
              <a:rPr lang="ar-SA" dirty="0"/>
              <a:t>) </a:t>
            </a:r>
            <a:r>
              <a:rPr lang="ar-SA" dirty="0" smtClean="0"/>
              <a:t>حــــيث أشـــــار </a:t>
            </a:r>
            <a:r>
              <a:rPr lang="ar-SA" dirty="0"/>
              <a:t>الميثاق </a:t>
            </a:r>
            <a:r>
              <a:rPr lang="ar-SA" dirty="0" smtClean="0"/>
              <a:t>إلــى </a:t>
            </a:r>
            <a:r>
              <a:rPr lang="ar-SA" dirty="0"/>
              <a:t>(المعنى الحقيقي للتضامن وحسن الجوار لا يمكن ترسيخه ألا ضمن أطار المؤسسات الديمقراطية </a:t>
            </a:r>
            <a:r>
              <a:rPr lang="ar-SA" dirty="0" err="1"/>
              <a:t>وأحترام</a:t>
            </a:r>
            <a:r>
              <a:rPr lang="ar-SA" dirty="0"/>
              <a:t> حقوق الإنسان) </a:t>
            </a:r>
            <a:endParaRPr lang="en-US" dirty="0"/>
          </a:p>
          <a:p>
            <a:r>
              <a:rPr lang="ar-SA" dirty="0"/>
              <a:t>"'كذلك أصدرت منظمة الدول الأمريكية (الإعلان الأمريكي لحقوق وواجبات الإنسان) في نفس العام( ١٩٤٨) م</a:t>
            </a:r>
            <a:endParaRPr lang="en-US" dirty="0"/>
          </a:p>
          <a:p>
            <a:pPr marL="0" indent="0">
              <a:buNone/>
            </a:pPr>
            <a:endParaRPr lang="ar-IQ" dirty="0"/>
          </a:p>
        </p:txBody>
      </p:sp>
    </p:spTree>
    <p:extLst>
      <p:ext uri="{BB962C8B-B14F-4D97-AF65-F5344CB8AC3E}">
        <p14:creationId xmlns:p14="http://schemas.microsoft.com/office/powerpoint/2010/main" val="7406744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 القـــارة الأفـــريقية </a:t>
            </a:r>
            <a:endParaRPr lang="ar-IQ" dirty="0"/>
          </a:p>
        </p:txBody>
      </p:sp>
      <p:sp>
        <p:nvSpPr>
          <p:cNvPr id="3" name="عنصر نائب للمحتوى 2"/>
          <p:cNvSpPr>
            <a:spLocks noGrp="1"/>
          </p:cNvSpPr>
          <p:nvPr>
            <p:ph idx="1"/>
          </p:nvPr>
        </p:nvSpPr>
        <p:spPr/>
        <p:txBody>
          <a:bodyPr>
            <a:normAutofit fontScale="85000" lnSpcReduction="10000"/>
          </a:bodyPr>
          <a:lstStyle/>
          <a:p>
            <a:r>
              <a:rPr lang="ar-SA" smtClean="0"/>
              <a:t>نشأت منظمة الوحدة الأفريقية عام ١٩٦٣ م، التي جسدت آمال الشعوب الأفريقية بالحرية والمساواة، وأخذ بنظر الاعتبار ميثاق الأمــم المتحدة والإعلان العالمي لحقوق الإنسان إذ جاء فيه (أن المنظمة على اقتناع تام بميثاق الأمم المتحدة والإعلان العالمي لحقوق الإنسان). </a:t>
            </a:r>
            <a:endParaRPr lang="en-US" smtClean="0"/>
          </a:p>
          <a:p>
            <a:r>
              <a:rPr lang="ar-SA" smtClean="0"/>
              <a:t>-أصدرت منظمة الوحدة الأفريقية في بداية الثمانينات(1981)م (الميثاق الأفريقي لحقوق الإنسان والشعوب) حيث نــص علـــى حقــوق لا يمكن تحقيقها إلا بصورة جمـــاعية وعلى مســـتوى الشعب بأسره مثل (تقرير المصير، التنمية، حماية البيئة والبيئة النظيفة) </a:t>
            </a:r>
            <a:endParaRPr lang="en-US" smtClean="0"/>
          </a:p>
          <a:p>
            <a:r>
              <a:rPr lang="ar-SA" smtClean="0"/>
              <a:t>**الميثاق نص على إنشاء (اللجنة الأفريقية لحقوق الإنسان) ولــم ينص على إنشاء المحكمة الأفريقية لحقوق الإنسان وبذلك اختلف عـــن سابقيه الاتفاقيتين الأوربية والأمريكية التي أنشأتها في آن واحد. </a:t>
            </a:r>
            <a:endParaRPr lang="ar-IQ" dirty="0"/>
          </a:p>
        </p:txBody>
      </p:sp>
    </p:spTree>
    <p:extLst>
      <p:ext uri="{BB962C8B-B14F-4D97-AF65-F5344CB8AC3E}">
        <p14:creationId xmlns:p14="http://schemas.microsoft.com/office/powerpoint/2010/main" val="8258440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على الصعيد الإسلامي </a:t>
            </a:r>
            <a:endParaRPr lang="ar-IQ" dirty="0"/>
          </a:p>
        </p:txBody>
      </p:sp>
      <p:sp>
        <p:nvSpPr>
          <p:cNvPr id="3" name="عنصر نائب للمحتوى 2"/>
          <p:cNvSpPr>
            <a:spLocks noGrp="1"/>
          </p:cNvSpPr>
          <p:nvPr>
            <p:ph idx="1"/>
          </p:nvPr>
        </p:nvSpPr>
        <p:spPr/>
        <p:txBody>
          <a:bodyPr>
            <a:normAutofit fontScale="92500" lnSpcReduction="10000"/>
          </a:bodyPr>
          <a:lstStyle/>
          <a:p>
            <a:pPr lvl="0"/>
            <a:r>
              <a:rPr lang="ar-SA" dirty="0" smtClean="0"/>
              <a:t>تم إنشاء (منظمة المؤتمر الإسلامي) عام ١٩٧٢ بسبب (العدوان الصهيوني على المقدسات الإسلامية في القدس) وتعـــد المنظمة تنظيم اقليمي يضم الدول الإسلامية من مختلف قارات العالم التي يكون أغلبية سكانها مسلمين، حيث نص ميثاقها على التقيد بميثاق الأمــم المتحدة وحقوق الإنسان الأساسية كذلك (أكـــد على توثيق أواصر الصداقة الأخــوية والروحية القائمة بين شعوبها) وحماية تراثها المشترك*وأكــد أيضا علــى الـــعمل عـــلى محــو التفرقة العنصرية والقضــاء علــى الاستعمــار بجميـــع أشكاله اصدرت المنظمة عــام 1990 (إعلان حقوق الإنسان في الإسلام) تضمن ٢٥ مادة وأكد على العديد من حقوق الانسان ومنها : </a:t>
            </a:r>
            <a:endParaRPr lang="en-US" dirty="0" smtClean="0"/>
          </a:p>
          <a:p>
            <a:endParaRPr lang="ar-IQ" dirty="0"/>
          </a:p>
        </p:txBody>
      </p:sp>
    </p:spTree>
    <p:extLst>
      <p:ext uri="{BB962C8B-B14F-4D97-AF65-F5344CB8AC3E}">
        <p14:creationId xmlns:p14="http://schemas.microsoft.com/office/powerpoint/2010/main" val="1185603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س/</a:t>
            </a:r>
            <a:r>
              <a:rPr lang="ar-SA" b="1" dirty="0" err="1" smtClean="0"/>
              <a:t>ماهو</a:t>
            </a:r>
            <a:r>
              <a:rPr lang="ar-SA" b="1" dirty="0" smtClean="0"/>
              <a:t> الغرض من حقوق الإنسان</a:t>
            </a:r>
            <a:endParaRPr lang="ar-IQ" dirty="0"/>
          </a:p>
        </p:txBody>
      </p:sp>
      <p:sp>
        <p:nvSpPr>
          <p:cNvPr id="3" name="عنصر نائب للمحتوى 2"/>
          <p:cNvSpPr>
            <a:spLocks noGrp="1"/>
          </p:cNvSpPr>
          <p:nvPr>
            <p:ph idx="1"/>
          </p:nvPr>
        </p:nvSpPr>
        <p:spPr/>
        <p:txBody>
          <a:bodyPr/>
          <a:lstStyle/>
          <a:p>
            <a:r>
              <a:rPr lang="ar-SA" b="1" dirty="0" smtClean="0"/>
              <a:t>ج/ </a:t>
            </a:r>
            <a:r>
              <a:rPr lang="ar-SA" dirty="0" smtClean="0"/>
              <a:t>١- استقرار المجتمع . </a:t>
            </a:r>
            <a:endParaRPr lang="en-US" dirty="0" smtClean="0"/>
          </a:p>
          <a:p>
            <a:r>
              <a:rPr lang="ar-SA" dirty="0" smtClean="0"/>
              <a:t>٢- اقتصاديا (ينمو الاقتصاد في المجتمعات والدول التي تحترم حقوق الإنسان) . </a:t>
            </a:r>
            <a:endParaRPr lang="en-US" dirty="0" smtClean="0"/>
          </a:p>
          <a:p>
            <a:r>
              <a:rPr lang="ar-SA" dirty="0" smtClean="0"/>
              <a:t>٣- اجتماعيا (تجنب الجريمة والإرهاب والتطرف) . </a:t>
            </a:r>
            <a:endParaRPr lang="en-US" dirty="0" smtClean="0"/>
          </a:p>
          <a:p>
            <a:r>
              <a:rPr lang="ar-SA" dirty="0" smtClean="0"/>
              <a:t>٤- سياسياً ( الاستقرار السياسي عامل مهم لبناء الدول) . </a:t>
            </a:r>
            <a:endParaRPr lang="en-US" dirty="0" smtClean="0"/>
          </a:p>
          <a:p>
            <a:r>
              <a:rPr lang="ar-SA" dirty="0" smtClean="0"/>
              <a:t>٥- الإبداع . </a:t>
            </a:r>
            <a:endParaRPr lang="en-US" dirty="0" smtClean="0"/>
          </a:p>
          <a:p>
            <a:r>
              <a:rPr lang="ar-SA" dirty="0" smtClean="0"/>
              <a:t>٦- تطور مركز الفرد </a:t>
            </a:r>
            <a:endParaRPr lang="en-US" dirty="0" smtClean="0"/>
          </a:p>
          <a:p>
            <a:endParaRPr lang="ar-IQ"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274638"/>
            <a:ext cx="8229600" cy="6106690"/>
          </a:xfrm>
        </p:spPr>
        <p:txBody>
          <a:bodyPr>
            <a:normAutofit fontScale="90000"/>
          </a:bodyPr>
          <a:lstStyle/>
          <a:p>
            <a:pPr lvl="0" algn="r"/>
            <a:r>
              <a:rPr lang="ar-SA" sz="3600" b="1" dirty="0" smtClean="0"/>
              <a:t>1- </a:t>
            </a:r>
            <a:r>
              <a:rPr lang="ar-SA" sz="3600" b="1" dirty="0"/>
              <a:t>الحرية  . </a:t>
            </a:r>
            <a:r>
              <a:rPr lang="en-US" sz="3600" b="1" dirty="0" smtClean="0"/>
              <a:t>                                         </a:t>
            </a:r>
            <a:r>
              <a:rPr lang="en-US" sz="3600" dirty="0" smtClean="0"/>
              <a:t/>
            </a:r>
            <a:br>
              <a:rPr lang="en-US" sz="3600" dirty="0" smtClean="0"/>
            </a:br>
            <a:r>
              <a:rPr lang="ar-SA" sz="3600" b="1" dirty="0" smtClean="0"/>
              <a:t>٢- </a:t>
            </a:r>
            <a:r>
              <a:rPr lang="ar-SA" sz="3600" b="1" dirty="0"/>
              <a:t>حماية الأسرة وحقوق المرأة والطفل. </a:t>
            </a:r>
            <a:r>
              <a:rPr lang="ar-SA" sz="3600" b="1" dirty="0" smtClean="0"/>
              <a:t>  </a:t>
            </a:r>
            <a:r>
              <a:rPr lang="en-US" sz="3600" dirty="0"/>
              <a:t/>
            </a:r>
            <a:br>
              <a:rPr lang="en-US" sz="3600" dirty="0"/>
            </a:br>
            <a:r>
              <a:rPr lang="ar-SA" sz="3600" b="1" dirty="0"/>
              <a:t>٣- حق التعليم .               </a:t>
            </a:r>
            <a:r>
              <a:rPr lang="ar-SA" sz="3600" b="1" dirty="0" smtClean="0"/>
              <a:t>           </a:t>
            </a:r>
            <a:r>
              <a:rPr lang="en-US" sz="3600" dirty="0" smtClean="0"/>
              <a:t/>
            </a:r>
            <a:br>
              <a:rPr lang="en-US" sz="3600" dirty="0" smtClean="0"/>
            </a:br>
            <a:r>
              <a:rPr lang="ar-SA" sz="3600" b="1" dirty="0" smtClean="0"/>
              <a:t>٤- </a:t>
            </a:r>
            <a:r>
              <a:rPr lang="ar-SA" sz="3600" b="1" dirty="0"/>
              <a:t>حرية التنقل .     </a:t>
            </a:r>
            <a:r>
              <a:rPr lang="ar-SA" sz="3600" b="1" dirty="0" smtClean="0"/>
              <a:t>                 </a:t>
            </a:r>
            <a:r>
              <a:rPr lang="en-US" sz="3600" dirty="0" smtClean="0"/>
              <a:t/>
            </a:r>
            <a:br>
              <a:rPr lang="en-US" sz="3600" dirty="0" smtClean="0"/>
            </a:br>
            <a:r>
              <a:rPr lang="ar-SA" sz="3600" b="1" dirty="0" smtClean="0"/>
              <a:t>٥- </a:t>
            </a:r>
            <a:r>
              <a:rPr lang="ar-SA" sz="3600" b="1" dirty="0"/>
              <a:t>حقوق العمال    </a:t>
            </a:r>
            <a:r>
              <a:rPr lang="ar-SA" sz="3600" b="1" dirty="0" smtClean="0"/>
              <a:t> </a:t>
            </a:r>
            <a:r>
              <a:rPr lang="en-US" sz="3600" dirty="0"/>
              <a:t/>
            </a:r>
            <a:br>
              <a:rPr lang="en-US" sz="3600" dirty="0"/>
            </a:br>
            <a:r>
              <a:rPr lang="ar-SA" sz="3600" b="1" dirty="0"/>
              <a:t>٦- حق التملك </a:t>
            </a:r>
            <a:r>
              <a:rPr lang="en-US" sz="3600" dirty="0"/>
              <a:t/>
            </a:r>
            <a:br>
              <a:rPr lang="en-US" sz="3600" dirty="0"/>
            </a:br>
            <a:r>
              <a:rPr lang="ar-SA" sz="3600" b="1" dirty="0" smtClean="0"/>
              <a:t>٧- </a:t>
            </a:r>
            <a:r>
              <a:rPr lang="ar-SA" sz="3600" b="1" dirty="0"/>
              <a:t>الحق في الأمان</a:t>
            </a:r>
            <a:r>
              <a:rPr lang="ar-SA" sz="3600" b="1" dirty="0" smtClean="0"/>
              <a:t>.</a:t>
            </a:r>
            <a:br>
              <a:rPr lang="ar-SA" sz="3600" b="1" dirty="0" smtClean="0"/>
            </a:br>
            <a:r>
              <a:rPr lang="ar-SA" sz="3600" b="1" dirty="0" smtClean="0"/>
              <a:t>٨- </a:t>
            </a:r>
            <a:r>
              <a:rPr lang="ar-SA" sz="3600" b="1" dirty="0"/>
              <a:t>حرمة المسكن </a:t>
            </a:r>
            <a:r>
              <a:rPr lang="ar-SA" sz="3600" b="1" dirty="0" smtClean="0"/>
              <a:t>.</a:t>
            </a:r>
            <a:br>
              <a:rPr lang="ar-SA" sz="3600" b="1" dirty="0" smtClean="0"/>
            </a:br>
            <a:r>
              <a:rPr lang="ar-SA" sz="3600" b="1" dirty="0"/>
              <a:t>٩- المساواة أمام القضاء. </a:t>
            </a:r>
            <a:r>
              <a:rPr lang="ar-SA" sz="3600" b="1" dirty="0" smtClean="0"/>
              <a:t/>
            </a:r>
            <a:br>
              <a:rPr lang="ar-SA" sz="3600" b="1" dirty="0" smtClean="0"/>
            </a:br>
            <a:r>
              <a:rPr lang="ar-SA" sz="3600" b="1" dirty="0" smtClean="0"/>
              <a:t>10-</a:t>
            </a:r>
            <a:r>
              <a:rPr lang="ar-SA" sz="3600" b="1" dirty="0"/>
              <a:t> </a:t>
            </a:r>
            <a:r>
              <a:rPr lang="ar-SA" sz="3600" b="1" dirty="0" smtClean="0"/>
              <a:t>حرية </a:t>
            </a:r>
            <a:r>
              <a:rPr lang="ar-SA" sz="3600" b="1" dirty="0"/>
              <a:t>التعبير . </a:t>
            </a:r>
            <a:r>
              <a:rPr lang="ar-SA" sz="3600" b="1" dirty="0" smtClean="0"/>
              <a:t/>
            </a:r>
            <a:br>
              <a:rPr lang="ar-SA" sz="3600" b="1" dirty="0" smtClean="0"/>
            </a:br>
            <a:r>
              <a:rPr lang="ar-SA" sz="3600" b="1" dirty="0"/>
              <a:t> ١١- حق الاشتراك في أدارة الشؤون </a:t>
            </a:r>
            <a:r>
              <a:rPr lang="ar-SA" sz="3600" b="1" dirty="0" err="1" smtClean="0"/>
              <a:t>العامه</a:t>
            </a:r>
            <a:endParaRPr lang="ar-IQ" sz="3600" dirty="0"/>
          </a:p>
        </p:txBody>
      </p:sp>
    </p:spTree>
    <p:extLst>
      <p:ext uri="{BB962C8B-B14F-4D97-AF65-F5344CB8AC3E}">
        <p14:creationId xmlns:p14="http://schemas.microsoft.com/office/powerpoint/2010/main" val="41843926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457200" y="274638"/>
            <a:ext cx="8229600" cy="5602634"/>
          </a:xfrm>
        </p:spPr>
        <p:txBody>
          <a:bodyPr>
            <a:normAutofit/>
          </a:bodyPr>
          <a:lstStyle/>
          <a:p>
            <a:r>
              <a:rPr lang="ar-SA" sz="6600" dirty="0" err="1" smtClean="0">
                <a:solidFill>
                  <a:srgbClr val="FF0000"/>
                </a:solidFill>
              </a:rPr>
              <a:t>المحاضره</a:t>
            </a:r>
            <a:r>
              <a:rPr lang="ar-SA" sz="6600" dirty="0" smtClean="0">
                <a:solidFill>
                  <a:srgbClr val="FF0000"/>
                </a:solidFill>
              </a:rPr>
              <a:t/>
            </a:r>
            <a:br>
              <a:rPr lang="ar-SA" sz="6600" dirty="0" smtClean="0">
                <a:solidFill>
                  <a:srgbClr val="FF0000"/>
                </a:solidFill>
              </a:rPr>
            </a:br>
            <a:r>
              <a:rPr lang="ar-SA" sz="6600" dirty="0" smtClean="0">
                <a:solidFill>
                  <a:srgbClr val="FF0000"/>
                </a:solidFill>
              </a:rPr>
              <a:t>10-11</a:t>
            </a:r>
            <a:endParaRPr lang="ar-IQ" sz="6600" dirty="0">
              <a:solidFill>
                <a:srgbClr val="FF0000"/>
              </a:solidFill>
            </a:endParaRPr>
          </a:p>
        </p:txBody>
      </p:sp>
    </p:spTree>
    <p:extLst>
      <p:ext uri="{BB962C8B-B14F-4D97-AF65-F5344CB8AC3E}">
        <p14:creationId xmlns:p14="http://schemas.microsoft.com/office/powerpoint/2010/main" val="42822166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r>
              <a:rPr lang="ar-SA" smtClean="0"/>
              <a:t>على الصعيد العربي </a:t>
            </a:r>
            <a:endParaRPr lang="ar-IQ" dirty="0"/>
          </a:p>
        </p:txBody>
      </p:sp>
      <p:sp>
        <p:nvSpPr>
          <p:cNvPr id="4" name="عنصر نائب للمحتوى 3"/>
          <p:cNvSpPr>
            <a:spLocks noGrp="1"/>
          </p:cNvSpPr>
          <p:nvPr>
            <p:ph idx="4294967295"/>
          </p:nvPr>
        </p:nvSpPr>
        <p:spPr>
          <a:xfrm>
            <a:off x="0" y="1600200"/>
            <a:ext cx="8229600" cy="4525963"/>
          </a:xfrm>
        </p:spPr>
        <p:txBody>
          <a:bodyPr>
            <a:normAutofit lnSpcReduction="10000"/>
          </a:bodyPr>
          <a:lstStyle/>
          <a:p>
            <a:r>
              <a:rPr lang="ar-SA" dirty="0" smtClean="0"/>
              <a:t>في عام (1971) م قرر مجلس الجامعة العربية تشكيل لجنة لإعــداد مشــروع الإعــلان العــربي لحقوق الإنسان، الا انه أصبح طي النسيان ولم يعطى أهمية أو يبحث فيه، ثم تجددت الجــهود حــتى أقـرته الجامعة العربية عام ١٩٩٤ بعد مضي ٢٣ عام على إعداده، وتم تحديثه عام ٢٠٠٤. </a:t>
            </a:r>
            <a:endParaRPr lang="en-US" dirty="0" smtClean="0"/>
          </a:p>
          <a:p>
            <a:r>
              <a:rPr lang="ar-SA" dirty="0" smtClean="0"/>
              <a:t>يشير الميثاق العربي لحقوق الإنسان إلى مبادئ ميثاق الأمم المتحدة والإعلان العالمي لحقوق الإنسان والعهدين الدوليين للــحقوق الاقتصــادية والاجتماعية والثقافية، وإعلان حقوق الإنسان في الإسلام </a:t>
            </a:r>
            <a:endParaRPr lang="en-US" dirty="0" smtClean="0"/>
          </a:p>
          <a:p>
            <a:endParaRPr lang="ar-IQ" dirty="0"/>
          </a:p>
        </p:txBody>
      </p:sp>
    </p:spTree>
    <p:extLst>
      <p:ext uri="{BB962C8B-B14F-4D97-AF65-F5344CB8AC3E}">
        <p14:creationId xmlns:p14="http://schemas.microsoft.com/office/powerpoint/2010/main" val="38929432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962674"/>
          </a:xfrm>
        </p:spPr>
        <p:txBody>
          <a:bodyPr>
            <a:normAutofit fontScale="90000"/>
          </a:bodyPr>
          <a:lstStyle/>
          <a:p>
            <a:pPr algn="r"/>
            <a:r>
              <a:rPr lang="ar-SA" dirty="0" smtClean="0"/>
              <a:t>يتكون من (43) مادة، نصت على الكثير من حقوق الانسان وحرياته الأساسية، وأكـــد على أن الشعب مصدر السلطات والأهلية السياسية حق لكل مواطن رشيد كمـــا أجـــاز للـــدول الأطـــراف التحلل من الــتزاماتها فــي أوقــات الطوارئ التي تهدد الأمة     أنشأ لجنة خبراء حقوق الإنسان حسب المادة (40) منه. </a:t>
            </a:r>
            <a:r>
              <a:rPr lang="en-US" dirty="0" smtClean="0"/>
              <a:t/>
            </a:r>
            <a:br>
              <a:rPr lang="en-US" dirty="0" smtClean="0"/>
            </a:br>
            <a:r>
              <a:rPr lang="ar-SA" dirty="0" smtClean="0"/>
              <a:t>الحقوق التي نص عليها القسم الثاني من الميثاق العربي ١٩٧١ م؟ </a:t>
            </a:r>
            <a:r>
              <a:rPr lang="en-US" dirty="0" smtClean="0"/>
              <a:t/>
            </a:r>
            <a:br>
              <a:rPr lang="en-US" dirty="0" smtClean="0"/>
            </a:br>
            <a:endParaRPr lang="ar-IQ" dirty="0"/>
          </a:p>
        </p:txBody>
      </p:sp>
    </p:spTree>
    <p:extLst>
      <p:ext uri="{BB962C8B-B14F-4D97-AF65-F5344CB8AC3E}">
        <p14:creationId xmlns:p14="http://schemas.microsoft.com/office/powerpoint/2010/main" val="17474816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Autofit/>
          </a:bodyPr>
          <a:lstStyle/>
          <a:p>
            <a:pPr algn="r"/>
            <a:r>
              <a:rPr lang="ar-SA" sz="2800" dirty="0"/>
              <a:t>١-حق الحياة </a:t>
            </a:r>
            <a:r>
              <a:rPr lang="ar-SA" sz="2800" dirty="0" smtClean="0"/>
              <a:t>.</a:t>
            </a:r>
            <a:br>
              <a:rPr lang="ar-SA" sz="2800" dirty="0" smtClean="0"/>
            </a:br>
            <a:r>
              <a:rPr lang="ar-SA" sz="2800" dirty="0" smtClean="0"/>
              <a:t>٢- </a:t>
            </a:r>
            <a:r>
              <a:rPr lang="ar-SA" sz="2800" dirty="0"/>
              <a:t>التأكيد على مبدأ ( لا جريمة ولا عقوبة إلا بنص قانوني ). </a:t>
            </a:r>
            <a:r>
              <a:rPr lang="en-US" sz="2800" dirty="0"/>
              <a:t/>
            </a:r>
            <a:br>
              <a:rPr lang="en-US" sz="2800" dirty="0"/>
            </a:br>
            <a:r>
              <a:rPr lang="ar-SA" sz="2800" dirty="0"/>
              <a:t>٣- التأكيد على مبدأ ( المتهم بريء حتى تثبت أدانته). </a:t>
            </a:r>
            <a:r>
              <a:rPr lang="en-US" sz="2800" dirty="0"/>
              <a:t/>
            </a:r>
            <a:br>
              <a:rPr lang="en-US" sz="2800" dirty="0"/>
            </a:br>
            <a:r>
              <a:rPr lang="ar-SA" sz="2800" dirty="0"/>
              <a:t>٤- التأكيد على مساواة الناس أمام القضاء والتقاضي. </a:t>
            </a:r>
            <a:r>
              <a:rPr lang="en-US" sz="2800" dirty="0"/>
              <a:t/>
            </a:r>
            <a:br>
              <a:rPr lang="en-US" sz="2800" dirty="0"/>
            </a:br>
            <a:r>
              <a:rPr lang="ar-SA" sz="2800" dirty="0"/>
              <a:t>٥- عدم فرض عقوبة الإعدام إلا في الجنايات البالغة الخطورة . </a:t>
            </a:r>
            <a:r>
              <a:rPr lang="en-US" sz="2800" dirty="0"/>
              <a:t/>
            </a:r>
            <a:br>
              <a:rPr lang="en-US" sz="2800" dirty="0"/>
            </a:br>
            <a:r>
              <a:rPr lang="ar-SA" sz="2800" dirty="0"/>
              <a:t>٦- عدم جواز الإعدام في الجرائم السياسية . </a:t>
            </a:r>
            <a:r>
              <a:rPr lang="en-US" sz="2800" dirty="0"/>
              <a:t/>
            </a:r>
            <a:br>
              <a:rPr lang="en-US" sz="2800" dirty="0"/>
            </a:br>
            <a:r>
              <a:rPr lang="ar-SA" sz="2800" dirty="0"/>
              <a:t>٧- المعاملة الإنسانية للمحكومين . </a:t>
            </a:r>
            <a:r>
              <a:rPr lang="en-US" sz="2800" dirty="0"/>
              <a:t/>
            </a:r>
            <a:br>
              <a:rPr lang="en-US" sz="2800" dirty="0"/>
            </a:br>
            <a:r>
              <a:rPr lang="ar-SA" sz="2800" dirty="0"/>
              <a:t>٨- (النفي) عدم نفي المواطن وحرمانه من العودة للوطن . </a:t>
            </a:r>
            <a:r>
              <a:rPr lang="en-US" sz="2800" dirty="0"/>
              <a:t/>
            </a:r>
            <a:br>
              <a:rPr lang="en-US" sz="2800" dirty="0"/>
            </a:br>
            <a:r>
              <a:rPr lang="ar-SA" sz="2800" dirty="0"/>
              <a:t>٩- عدم جواز تسليم اللاجئين السياسيين وحرمة خصوصيات الأسرة والمسكن والمراسلات . </a:t>
            </a:r>
            <a:r>
              <a:rPr lang="en-US" sz="2800" dirty="0"/>
              <a:t/>
            </a:r>
            <a:br>
              <a:rPr lang="en-US" sz="2800" dirty="0"/>
            </a:br>
            <a:r>
              <a:rPr lang="ar-SA" sz="2800" dirty="0"/>
              <a:t>١٠- عدم جواز إسقاط الجنسية وبشكل تعسفي وكفالة حق الملكية </a:t>
            </a:r>
            <a:r>
              <a:rPr lang="ar-SA" sz="2800" dirty="0" err="1"/>
              <a:t>وأعتبار</a:t>
            </a:r>
            <a:r>
              <a:rPr lang="ar-SA" sz="2800" dirty="0"/>
              <a:t> الشخصية القانونية صفة ملازمة لكل إنسان . </a:t>
            </a:r>
            <a:r>
              <a:rPr lang="en-US" sz="2800" dirty="0"/>
              <a:t/>
            </a:r>
            <a:br>
              <a:rPr lang="en-US" sz="2800" dirty="0"/>
            </a:br>
            <a:r>
              <a:rPr lang="ar-SA" sz="2800" dirty="0"/>
              <a:t> </a:t>
            </a:r>
            <a:r>
              <a:rPr lang="en-US" sz="2800" dirty="0"/>
              <a:t/>
            </a:r>
            <a:br>
              <a:rPr lang="en-US" sz="2800" dirty="0"/>
            </a:br>
            <a:endParaRPr lang="ar-IQ" sz="2800" dirty="0"/>
          </a:p>
        </p:txBody>
      </p:sp>
    </p:spTree>
    <p:extLst>
      <p:ext uri="{BB962C8B-B14F-4D97-AF65-F5344CB8AC3E}">
        <p14:creationId xmlns:p14="http://schemas.microsoft.com/office/powerpoint/2010/main" val="50856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rmAutofit fontScale="90000"/>
          </a:bodyPr>
          <a:lstStyle/>
          <a:p>
            <a:pPr algn="r"/>
            <a:r>
              <a:rPr lang="ar-SA" dirty="0"/>
              <a:t>**أهم ما يؤخذ على الميثاق العربي لحقوق الإنسان؟؟ </a:t>
            </a:r>
            <a:r>
              <a:rPr lang="en-US" dirty="0"/>
              <a:t/>
            </a:r>
            <a:br>
              <a:rPr lang="en-US" dirty="0"/>
            </a:br>
            <a:r>
              <a:rPr lang="ar-SA" dirty="0"/>
              <a:t>١-أنه دون المستويات الدولية، إذ أنه لم يحذوا حذو الاتفاقيات السابقة لحقوق الإنسان. </a:t>
            </a:r>
            <a:r>
              <a:rPr lang="en-US" dirty="0"/>
              <a:t/>
            </a:r>
            <a:br>
              <a:rPr lang="en-US" dirty="0"/>
            </a:br>
            <a:r>
              <a:rPr lang="ar-SA" dirty="0"/>
              <a:t>٢- لم ينشأ الأدوات التنفيذية والقضائية التي تعتبر أدوات وآليات حماية حقوق الإنسان، إذ أن لجنة الخبراء معدومة الاختصاص. </a:t>
            </a:r>
            <a:r>
              <a:rPr lang="en-US" dirty="0"/>
              <a:t/>
            </a:r>
            <a:br>
              <a:rPr lang="en-US" dirty="0"/>
            </a:br>
            <a:r>
              <a:rPr lang="ar-SA" dirty="0"/>
              <a:t>٣- ينقصه التحديد الوارد في العهديين الدوليين. </a:t>
            </a:r>
            <a:r>
              <a:rPr lang="en-US" dirty="0"/>
              <a:t/>
            </a:r>
            <a:br>
              <a:rPr lang="en-US" dirty="0"/>
            </a:br>
            <a:r>
              <a:rPr lang="ar-SA" dirty="0"/>
              <a:t>٤- تجاهل الحق في التنظيم السياسي وإدارة الشؤون العامة. </a:t>
            </a:r>
            <a:endParaRPr lang="ar-IQ" dirty="0"/>
          </a:p>
        </p:txBody>
      </p:sp>
    </p:spTree>
    <p:extLst>
      <p:ext uri="{BB962C8B-B14F-4D97-AF65-F5344CB8AC3E}">
        <p14:creationId xmlns:p14="http://schemas.microsoft.com/office/powerpoint/2010/main" val="9235708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90666"/>
          </a:xfrm>
        </p:spPr>
        <p:txBody>
          <a:bodyPr>
            <a:normAutofit fontScale="90000"/>
          </a:bodyPr>
          <a:lstStyle/>
          <a:p>
            <a:pPr algn="r"/>
            <a:r>
              <a:rPr lang="ar-SA" b="1" dirty="0" smtClean="0"/>
              <a:t>م/ حقوق الإنسان في التشريعات الوطنية :-</a:t>
            </a:r>
            <a:br>
              <a:rPr lang="ar-SA" b="1" dirty="0" smtClean="0"/>
            </a:br>
            <a:r>
              <a:rPr lang="ar-SA" b="1" dirty="0" smtClean="0"/>
              <a:t> </a:t>
            </a:r>
            <a:r>
              <a:rPr lang="ar-SA" sz="4000" dirty="0" smtClean="0"/>
              <a:t>تعـــتبر الـــدساتير أو الدستور القانون الأسمى والاعلى مرتبة في الدولة فهو ينظم جميع سلطات الدولة فإنه يتبوأ المكـــانة العليــا على مختلف القوانين والأنظمة تضمنت معظم الـــدساتير حــقوق الإنســان الــواردة في المواثيق والإعــلانات الدولية مثل الدستور الفرنسي ١٩٥٨م أشار إلى (ارتباط الشعب الفرنسي رسمياً بحقوق الإنسان</a:t>
            </a:r>
            <a:r>
              <a:rPr lang="ar-SA" sz="4000" b="1" dirty="0" smtClean="0"/>
              <a:t>) </a:t>
            </a:r>
            <a:r>
              <a:rPr lang="ar-SA" sz="4000" dirty="0" smtClean="0"/>
              <a:t>أما بريطانيا فقد ضمنت حقوق الإنسان في المواثيق والإعلانات لعدم وجود دستور مكتوب للبلاد. </a:t>
            </a:r>
            <a:r>
              <a:rPr lang="en-US" sz="4000" dirty="0" smtClean="0"/>
              <a:t/>
            </a:r>
            <a:br>
              <a:rPr lang="en-US" sz="4000" dirty="0" smtClean="0"/>
            </a:br>
            <a:endParaRPr lang="ar-IQ" sz="4000" dirty="0"/>
          </a:p>
        </p:txBody>
      </p:sp>
    </p:spTree>
    <p:extLst>
      <p:ext uri="{BB962C8B-B14F-4D97-AF65-F5344CB8AC3E}">
        <p14:creationId xmlns:p14="http://schemas.microsoft.com/office/powerpoint/2010/main" val="8784150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pPr algn="r"/>
            <a:r>
              <a:rPr lang="ar-SA" sz="3200" b="1" dirty="0"/>
              <a:t>أ-دستور العراق عام ١٩٢٥:- </a:t>
            </a:r>
            <a:r>
              <a:rPr lang="ar-SA" sz="3200" dirty="0"/>
              <a:t>أفرد هذا الدستور بابا مستقلاً لحقوق الإنسان تحت عنوان </a:t>
            </a:r>
            <a:r>
              <a:rPr lang="ar-SA" sz="3200" b="1" dirty="0"/>
              <a:t>(حقوق الشعب)، </a:t>
            </a:r>
            <a:r>
              <a:rPr lang="ar-SA" sz="3200" dirty="0"/>
              <a:t>حيث نص على حق المساواة المدنية أي المساواة </a:t>
            </a:r>
            <a:r>
              <a:rPr lang="en-US" sz="3200" dirty="0"/>
              <a:t/>
            </a:r>
            <a:br>
              <a:rPr lang="en-US" sz="3200" dirty="0"/>
            </a:br>
            <a:r>
              <a:rPr lang="ar-SA" sz="3200" b="1" dirty="0"/>
              <a:t>المساواة أمام القانون         * المساواة أمام الوظائف العامة . </a:t>
            </a:r>
            <a:r>
              <a:rPr lang="en-US" sz="3200" dirty="0"/>
              <a:t/>
            </a:r>
            <a:br>
              <a:rPr lang="en-US" sz="3200" dirty="0"/>
            </a:br>
            <a:r>
              <a:rPr lang="ar-SA" sz="3200" dirty="0" smtClean="0"/>
              <a:t> </a:t>
            </a:r>
            <a:r>
              <a:rPr lang="ar-SA" sz="3200" b="1" dirty="0" smtClean="0"/>
              <a:t>المساواة </a:t>
            </a:r>
            <a:r>
              <a:rPr lang="ar-SA" sz="3200" b="1" dirty="0"/>
              <a:t>أمام القضاء  </a:t>
            </a:r>
            <a:r>
              <a:rPr lang="ar-SA" sz="3200" b="1" dirty="0" smtClean="0"/>
              <a:t>      </a:t>
            </a:r>
            <a:r>
              <a:rPr lang="ar-SA" sz="3200" b="1" dirty="0"/>
              <a:t>* المساواة أمام التكاليف العامة. </a:t>
            </a:r>
            <a:r>
              <a:rPr lang="en-US" sz="3200" dirty="0"/>
              <a:t/>
            </a:r>
            <a:br>
              <a:rPr lang="en-US" sz="3200" dirty="0"/>
            </a:br>
            <a:r>
              <a:rPr lang="ar-SA" sz="3200" dirty="0"/>
              <a:t>أكد على الحرية الشخصية ومنع التعذيب ونفى العراقيين وحرمة المسكن </a:t>
            </a:r>
            <a:r>
              <a:rPr lang="ar-SA" sz="3200" dirty="0" smtClean="0"/>
              <a:t>وحــرية الـــرأي والتعــليم </a:t>
            </a:r>
            <a:r>
              <a:rPr lang="ar-SA" sz="3200" dirty="0"/>
              <a:t>والمعتقد والنشر والمراسلات </a:t>
            </a:r>
            <a:r>
              <a:rPr lang="en-US" sz="3200" dirty="0"/>
              <a:t/>
            </a:r>
            <a:br>
              <a:rPr lang="en-US" sz="3200" dirty="0"/>
            </a:br>
            <a:r>
              <a:rPr lang="ar-SA" sz="3200" dirty="0"/>
              <a:t>كذلك منع إجراء أي مراقبة أو توقيف الا وفق القانون . </a:t>
            </a:r>
            <a:endParaRPr lang="en-US" sz="3200" dirty="0"/>
          </a:p>
        </p:txBody>
      </p:sp>
    </p:spTree>
    <p:extLst>
      <p:ext uri="{BB962C8B-B14F-4D97-AF65-F5344CB8AC3E}">
        <p14:creationId xmlns:p14="http://schemas.microsoft.com/office/powerpoint/2010/main" val="10624509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18658"/>
          </a:xfrm>
        </p:spPr>
        <p:txBody>
          <a:bodyPr>
            <a:normAutofit fontScale="90000"/>
          </a:bodyPr>
          <a:lstStyle/>
          <a:p>
            <a:pPr algn="r"/>
            <a:r>
              <a:rPr lang="ar-SA" b="1" dirty="0"/>
              <a:t>ب-دستور العراق ٢٧/تموز ١٩٥٨:- </a:t>
            </a:r>
            <a:r>
              <a:rPr lang="ar-SA" b="1" dirty="0" smtClean="0"/>
              <a:t/>
            </a:r>
            <a:br>
              <a:rPr lang="ar-SA" b="1" dirty="0" smtClean="0"/>
            </a:br>
            <a:r>
              <a:rPr lang="ar-SA" sz="4000" dirty="0" smtClean="0"/>
              <a:t>أحتــــوى </a:t>
            </a:r>
            <a:r>
              <a:rPr lang="ar-SA" sz="4000" dirty="0"/>
              <a:t>على ٣٠ مادة تضمن الباب الثاني منه الحقوق </a:t>
            </a:r>
            <a:r>
              <a:rPr lang="ar-SA" sz="4000" dirty="0" smtClean="0"/>
              <a:t>والحــــريات </a:t>
            </a:r>
            <a:r>
              <a:rPr lang="ar-SA" sz="4000" dirty="0"/>
              <a:t>حيث أشار </a:t>
            </a:r>
            <a:r>
              <a:rPr lang="ar-SA" sz="4000" dirty="0" smtClean="0"/>
              <a:t>إلى ان </a:t>
            </a:r>
            <a:r>
              <a:rPr lang="ar-SA" sz="4000" dirty="0"/>
              <a:t>الشعب مصدر </a:t>
            </a:r>
            <a:r>
              <a:rPr lang="ar-SA" sz="4000" dirty="0" smtClean="0"/>
              <a:t>السلطات واعتبر </a:t>
            </a:r>
            <a:r>
              <a:rPr lang="ar-SA" sz="4000" dirty="0"/>
              <a:t>المواطنين سواسية أمام القانون في الحقوق والواجبات العامة فلا يجوز التمييز بينهم بسبب الجنس أو الأصل أو اللغة أو الدين. </a:t>
            </a:r>
            <a:r>
              <a:rPr lang="en-US" sz="4000" dirty="0"/>
              <a:t/>
            </a:r>
            <a:br>
              <a:rPr lang="en-US" sz="4000" dirty="0"/>
            </a:br>
            <a:r>
              <a:rPr lang="ar-SA" sz="4000" dirty="0" smtClean="0"/>
              <a:t>* </a:t>
            </a:r>
            <a:r>
              <a:rPr lang="ar-SA" sz="4000" dirty="0"/>
              <a:t>دستور ١٩٥٨ ساوى لأول مره في تاريخ العراق بين الرجل والمرأة في الحقوق السياسية . </a:t>
            </a:r>
            <a:r>
              <a:rPr lang="en-US" sz="4000" dirty="0"/>
              <a:t/>
            </a:r>
            <a:br>
              <a:rPr lang="en-US" sz="4000" dirty="0"/>
            </a:br>
            <a:r>
              <a:rPr lang="ar-SA" sz="4000" dirty="0" smtClean="0"/>
              <a:t/>
            </a:r>
            <a:br>
              <a:rPr lang="ar-SA" sz="4000" dirty="0" smtClean="0"/>
            </a:br>
            <a:endParaRPr lang="ar-IQ" sz="4000" dirty="0"/>
          </a:p>
        </p:txBody>
      </p:sp>
    </p:spTree>
    <p:extLst>
      <p:ext uri="{BB962C8B-B14F-4D97-AF65-F5344CB8AC3E}">
        <p14:creationId xmlns:p14="http://schemas.microsoft.com/office/powerpoint/2010/main" val="15630847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r>
              <a:rPr lang="ar-SA" b="1" dirty="0"/>
              <a:t>أجيال حقوق الأنسان </a:t>
            </a:r>
            <a:endParaRPr lang="ar-IQ" dirty="0"/>
          </a:p>
        </p:txBody>
      </p:sp>
      <p:sp>
        <p:nvSpPr>
          <p:cNvPr id="4" name="عنصر نائب للمحتوى 3"/>
          <p:cNvSpPr>
            <a:spLocks noGrp="1"/>
          </p:cNvSpPr>
          <p:nvPr>
            <p:ph idx="1"/>
          </p:nvPr>
        </p:nvSpPr>
        <p:spPr/>
        <p:txBody>
          <a:bodyPr>
            <a:normAutofit fontScale="92500"/>
          </a:bodyPr>
          <a:lstStyle/>
          <a:p>
            <a:r>
              <a:rPr lang="ar-SA" dirty="0"/>
              <a:t>ماهي الحقائق الأساسية التي تعبر عنها أجيال حقوق الأنسان؟ </a:t>
            </a:r>
            <a:endParaRPr lang="en-US" dirty="0"/>
          </a:p>
          <a:p>
            <a:r>
              <a:rPr lang="ar-SA" dirty="0"/>
              <a:t>١-تعتبر عملية متطورة ومتنامية وهي سلسلة مترابطة ومتداخلة </a:t>
            </a:r>
            <a:r>
              <a:rPr lang="ar-SA" dirty="0" smtClean="0"/>
              <a:t>  ومتتالية </a:t>
            </a:r>
            <a:r>
              <a:rPr lang="ar-SA" dirty="0"/>
              <a:t>تعتبر تراكم للحقوق الإنسانية عالمياً وإقليمياً ووطنيا. </a:t>
            </a:r>
            <a:endParaRPr lang="en-US" dirty="0"/>
          </a:p>
          <a:p>
            <a:r>
              <a:rPr lang="ar-SA" dirty="0"/>
              <a:t>٢- تعتبر انعكاس تأثر الشعوب والدول بحقوق الإنسان وما صدر من مواثيق وإعلانات من قبل الأمم المتحدة في التشريعات الوطنية. </a:t>
            </a:r>
            <a:endParaRPr lang="en-US" dirty="0"/>
          </a:p>
          <a:p>
            <a:r>
              <a:rPr lang="ar-SA" dirty="0"/>
              <a:t>٣- أنها تعكس الجدل بين الداعين لخصوصية حقوق الإنسان </a:t>
            </a:r>
            <a:r>
              <a:rPr lang="ar-SA" dirty="0" err="1"/>
              <a:t>وعموميتها</a:t>
            </a:r>
            <a:r>
              <a:rPr lang="ar-SA" dirty="0"/>
              <a:t> . </a:t>
            </a:r>
            <a:endParaRPr lang="en-US" dirty="0"/>
          </a:p>
          <a:p>
            <a:endParaRPr lang="ar-IQ" dirty="0"/>
          </a:p>
        </p:txBody>
      </p:sp>
    </p:spTree>
    <p:extLst>
      <p:ext uri="{BB962C8B-B14F-4D97-AF65-F5344CB8AC3E}">
        <p14:creationId xmlns:p14="http://schemas.microsoft.com/office/powerpoint/2010/main" val="1402537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285728"/>
            <a:ext cx="7772400" cy="1571635"/>
          </a:xfrm>
        </p:spPr>
        <p:txBody>
          <a:bodyPr>
            <a:normAutofit fontScale="90000"/>
          </a:bodyPr>
          <a:lstStyle/>
          <a:p>
            <a:r>
              <a:rPr lang="ar-SA" b="1" dirty="0" smtClean="0"/>
              <a:t>س/ </a:t>
            </a:r>
            <a:r>
              <a:rPr lang="ar-SA" b="1" dirty="0" err="1" smtClean="0"/>
              <a:t>ماهي</a:t>
            </a:r>
            <a:r>
              <a:rPr lang="ar-SA" b="1" dirty="0" smtClean="0"/>
              <a:t> أهداف حقوق الإنسان ؟ </a:t>
            </a:r>
            <a:r>
              <a:rPr lang="en-US" dirty="0" smtClean="0"/>
              <a:t/>
            </a:r>
            <a:br>
              <a:rPr lang="en-US" dirty="0" smtClean="0"/>
            </a:br>
            <a:r>
              <a:rPr lang="ar-SA" b="1" dirty="0" smtClean="0"/>
              <a:t> </a:t>
            </a:r>
            <a:r>
              <a:rPr lang="en-US" dirty="0" smtClean="0"/>
              <a:t/>
            </a:r>
            <a:br>
              <a:rPr lang="en-US" dirty="0" smtClean="0"/>
            </a:br>
            <a:endParaRPr lang="ar-IQ" dirty="0"/>
          </a:p>
        </p:txBody>
      </p:sp>
      <p:sp>
        <p:nvSpPr>
          <p:cNvPr id="3" name="عنوان فرعي 2"/>
          <p:cNvSpPr>
            <a:spLocks noGrp="1"/>
          </p:cNvSpPr>
          <p:nvPr>
            <p:ph type="subTitle" idx="1"/>
          </p:nvPr>
        </p:nvSpPr>
        <p:spPr>
          <a:xfrm>
            <a:off x="500034" y="1357298"/>
            <a:ext cx="8286808" cy="4281502"/>
          </a:xfrm>
        </p:spPr>
        <p:txBody>
          <a:bodyPr>
            <a:normAutofit fontScale="77500" lnSpcReduction="20000"/>
          </a:bodyPr>
          <a:lstStyle/>
          <a:p>
            <a:r>
              <a:rPr lang="ar-SA" b="1" dirty="0" smtClean="0">
                <a:solidFill>
                  <a:schemeClr val="tx1"/>
                </a:solidFill>
              </a:rPr>
              <a:t>١</a:t>
            </a:r>
            <a:r>
              <a:rPr lang="ar-SA" b="1" dirty="0" smtClean="0">
                <a:solidFill>
                  <a:schemeClr val="tx1"/>
                </a:solidFill>
                <a:cs typeface="+mj-cs"/>
              </a:rPr>
              <a:t>-حق المساواة  / تعني تحقيق المساواة لجميع المواطنين في الحقوق والحريات دون تمييز بسبب الجنس أو اللون أو اللغة أو الدين أو الرأي السياسي أو الأصل الوطني والاجتماعي ويحضر الاسترقاق وتجارة الرقيق بشتى أنواعه. </a:t>
            </a:r>
            <a:endParaRPr lang="en-US" b="1" dirty="0" smtClean="0">
              <a:solidFill>
                <a:schemeClr val="tx1"/>
              </a:solidFill>
              <a:cs typeface="+mj-cs"/>
            </a:endParaRPr>
          </a:p>
          <a:p>
            <a:r>
              <a:rPr lang="ar-SA" b="1" dirty="0" smtClean="0">
                <a:solidFill>
                  <a:schemeClr val="tx1"/>
                </a:solidFill>
                <a:cs typeface="+mj-cs"/>
              </a:rPr>
              <a:t> </a:t>
            </a:r>
            <a:endParaRPr lang="en-US" b="1" dirty="0" smtClean="0">
              <a:solidFill>
                <a:schemeClr val="tx1"/>
              </a:solidFill>
              <a:cs typeface="+mj-cs"/>
            </a:endParaRPr>
          </a:p>
          <a:p>
            <a:r>
              <a:rPr lang="ar-SA" b="1" dirty="0" smtClean="0">
                <a:solidFill>
                  <a:schemeClr val="tx1"/>
                </a:solidFill>
                <a:cs typeface="+mj-cs"/>
              </a:rPr>
              <a:t>٢- المساواة أمام القانون /  تعني مساواة المواطنين أمام القانون فالكل </a:t>
            </a:r>
            <a:r>
              <a:rPr lang="ar-SA" b="1" dirty="0" err="1" smtClean="0">
                <a:solidFill>
                  <a:schemeClr val="tx1"/>
                </a:solidFill>
                <a:cs typeface="+mj-cs"/>
              </a:rPr>
              <a:t>سواسيه</a:t>
            </a:r>
            <a:r>
              <a:rPr lang="ar-SA" b="1" dirty="0" smtClean="0">
                <a:solidFill>
                  <a:schemeClr val="tx1"/>
                </a:solidFill>
                <a:cs typeface="+mj-cs"/>
              </a:rPr>
              <a:t>، ولكل شخص حق اللجوء للمحاكم الوطنية المختصة لأنصافه من الاعتداء الذي وقع على حقوقه </a:t>
            </a:r>
            <a:r>
              <a:rPr lang="ar-SA" b="1" dirty="0" err="1" smtClean="0">
                <a:solidFill>
                  <a:schemeClr val="tx1"/>
                </a:solidFill>
                <a:cs typeface="+mj-cs"/>
              </a:rPr>
              <a:t>وحرياتهالأساسية</a:t>
            </a:r>
            <a:r>
              <a:rPr lang="ar-SA" b="1" dirty="0" smtClean="0">
                <a:solidFill>
                  <a:schemeClr val="tx1"/>
                </a:solidFill>
                <a:cs typeface="+mj-cs"/>
              </a:rPr>
              <a:t> التي منحها له الدستور أو القانون. </a:t>
            </a:r>
            <a:endParaRPr lang="en-US" b="1" dirty="0" smtClean="0">
              <a:solidFill>
                <a:schemeClr val="tx1"/>
              </a:solidFill>
              <a:cs typeface="+mj-cs"/>
            </a:endParaRPr>
          </a:p>
          <a:p>
            <a:r>
              <a:rPr lang="ar-SA" b="1" dirty="0" smtClean="0">
                <a:solidFill>
                  <a:schemeClr val="tx1"/>
                </a:solidFill>
                <a:cs typeface="+mj-cs"/>
              </a:rPr>
              <a:t> </a:t>
            </a:r>
            <a:endParaRPr lang="en-US" b="1" dirty="0" smtClean="0">
              <a:solidFill>
                <a:schemeClr val="tx1"/>
              </a:solidFill>
              <a:cs typeface="+mj-cs"/>
            </a:endParaRPr>
          </a:p>
          <a:p>
            <a:r>
              <a:rPr lang="ar-SA" b="1" dirty="0" smtClean="0">
                <a:solidFill>
                  <a:schemeClr val="tx1"/>
                </a:solidFill>
                <a:cs typeface="+mj-cs"/>
              </a:rPr>
              <a:t>٣- حق الجنسية / لكل فرد حق التمتع بجنسيته ولا يجوز حرمانه منها تعسفا أو إنكار حقه فيها أو تغييرها وله حق اللجوء للبلدان الأخرى هربا من الاضطهاد. </a:t>
            </a:r>
            <a:endParaRPr lang="ar-IQ" b="1" dirty="0" smtClean="0">
              <a:solidFill>
                <a:schemeClr val="tx1"/>
              </a:solidFill>
              <a:cs typeface="+mj-cs"/>
            </a:endParaRPr>
          </a:p>
          <a:p>
            <a:pPr algn="r"/>
            <a:r>
              <a:rPr lang="ar-IQ" b="1" dirty="0" smtClean="0">
                <a:solidFill>
                  <a:schemeClr val="tx1"/>
                </a:solidFill>
                <a:cs typeface="+mj-cs"/>
              </a:rPr>
              <a:t> </a:t>
            </a:r>
            <a:r>
              <a:rPr lang="ar-SA" b="1" dirty="0" smtClean="0">
                <a:solidFill>
                  <a:schemeClr val="tx1"/>
                </a:solidFill>
                <a:cs typeface="+mj-cs"/>
              </a:rPr>
              <a:t>٤- حرية التنقل والإقامة /أن لكل فرد حرية التنقل </a:t>
            </a:r>
            <a:r>
              <a:rPr lang="ar-SA" b="1" dirty="0" err="1" smtClean="0">
                <a:solidFill>
                  <a:schemeClr val="tx1"/>
                </a:solidFill>
                <a:cs typeface="+mj-cs"/>
              </a:rPr>
              <a:t>وأختيار</a:t>
            </a:r>
            <a:r>
              <a:rPr lang="ar-SA" b="1" dirty="0" smtClean="0">
                <a:solidFill>
                  <a:schemeClr val="tx1"/>
                </a:solidFill>
                <a:cs typeface="+mj-cs"/>
              </a:rPr>
              <a:t> محل إقامته داخل الدولة ويحق له مغادرة البلاد والعودة إليها. </a:t>
            </a:r>
            <a:endParaRPr lang="en-US" b="1" dirty="0" smtClean="0">
              <a:solidFill>
                <a:schemeClr val="tx1"/>
              </a:solidFill>
              <a:cs typeface="+mj-cs"/>
            </a:endParaRPr>
          </a:p>
          <a:p>
            <a:endParaRPr lang="ar-IQ"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جيل الحقوق المدنية </a:t>
            </a:r>
            <a:r>
              <a:rPr lang="ar-SA" b="1" dirty="0" smtClean="0"/>
              <a:t>والسياسية</a:t>
            </a:r>
            <a:endParaRPr lang="ar-IQ" dirty="0"/>
          </a:p>
        </p:txBody>
      </p:sp>
      <p:sp>
        <p:nvSpPr>
          <p:cNvPr id="3" name="عنصر نائب للمحتوى 2"/>
          <p:cNvSpPr>
            <a:spLocks noGrp="1"/>
          </p:cNvSpPr>
          <p:nvPr>
            <p:ph idx="1"/>
          </p:nvPr>
        </p:nvSpPr>
        <p:spPr/>
        <p:txBody>
          <a:bodyPr>
            <a:noAutofit/>
          </a:bodyPr>
          <a:lstStyle/>
          <a:p>
            <a:pPr marL="0" indent="0">
              <a:buNone/>
            </a:pPr>
            <a:r>
              <a:rPr lang="ar-SA" sz="2400" dirty="0"/>
              <a:t>يعتبر هذا الجيل جيل ( الحقوق الفردية) أي حقوق الفرد </a:t>
            </a:r>
            <a:r>
              <a:rPr lang="ar-SA" sz="2400" dirty="0" err="1"/>
              <a:t>والمواطن،هدف</a:t>
            </a:r>
            <a:r>
              <a:rPr lang="ar-SA" sz="2400" dirty="0"/>
              <a:t> هذه الحقوق </a:t>
            </a:r>
            <a:r>
              <a:rPr lang="ar-SA" sz="2400" dirty="0" smtClean="0"/>
              <a:t>هـــــــو(تأمين  </a:t>
            </a:r>
            <a:r>
              <a:rPr lang="ar-SA" sz="2400" dirty="0"/>
              <a:t>سلامة الكيان المادي والمعنوي للإنسان) وهي تشمل حق الحياة وحق الاعتراف له بالشخصية القانونية وعدم الخضوع للتعذيب وحق الأمان وعدم رجعية </a:t>
            </a:r>
            <a:r>
              <a:rPr lang="ar-SA" sz="2400" dirty="0" smtClean="0"/>
              <a:t>القـــــوانين </a:t>
            </a:r>
            <a:r>
              <a:rPr lang="ar-SA" sz="2400" dirty="0"/>
              <a:t>وحرمة الحياة الخاصة وحرية التنقل والإقامة وحق اللجوء وحرية الفكر والضمير </a:t>
            </a:r>
            <a:r>
              <a:rPr lang="ar-SA" sz="2400" dirty="0" smtClean="0"/>
              <a:t>والتعـــبير </a:t>
            </a:r>
            <a:r>
              <a:rPr lang="ar-SA" sz="2400" dirty="0"/>
              <a:t>والرأي وتكوين الجمعيات والمشاركة في أدارة الشؤون العامة وحق الملكية </a:t>
            </a:r>
            <a:endParaRPr lang="en-US" sz="2400" dirty="0"/>
          </a:p>
          <a:p>
            <a:pPr marL="0" indent="0">
              <a:buNone/>
            </a:pPr>
            <a:r>
              <a:rPr lang="ar-SA" sz="2400" dirty="0"/>
              <a:t>يعتبر هذا الجيل جيل ( الحقوق الفردية) أي حقوق الفرد </a:t>
            </a:r>
            <a:r>
              <a:rPr lang="ar-SA" sz="2400" dirty="0" smtClean="0"/>
              <a:t>والمواطن هدف </a:t>
            </a:r>
            <a:r>
              <a:rPr lang="ar-SA" sz="2400" dirty="0"/>
              <a:t>هذه الحقوق هو(تأمين  </a:t>
            </a:r>
            <a:r>
              <a:rPr lang="ar-SA" sz="2400" dirty="0" smtClean="0"/>
              <a:t>ســـلامة </a:t>
            </a:r>
            <a:r>
              <a:rPr lang="ar-SA" sz="2400" dirty="0"/>
              <a:t>الكيان المادي والمعنوي للإنسان) </a:t>
            </a:r>
            <a:r>
              <a:rPr lang="ar-SA" sz="2400" dirty="0" smtClean="0"/>
              <a:t>وهـــي </a:t>
            </a:r>
            <a:r>
              <a:rPr lang="ar-SA" sz="2400" dirty="0"/>
              <a:t>تشمل حق الحياة وحق الاعتراف له بالشخصية القانونية وعدم الخضوع للتعذيب وحق الأمان وعدم رجعية </a:t>
            </a:r>
            <a:r>
              <a:rPr lang="ar-SA" sz="2400" dirty="0" smtClean="0"/>
              <a:t>القـــوانين وحـــرمة </a:t>
            </a:r>
            <a:r>
              <a:rPr lang="ar-SA" sz="2400" dirty="0"/>
              <a:t>الحياة الخاصة وحرية التنقل والإقامة وحق اللجوء وحرية الفكر والضمير والتعبير </a:t>
            </a:r>
            <a:r>
              <a:rPr lang="ar-SA" sz="2400" dirty="0" smtClean="0"/>
              <a:t>والــــرأي </a:t>
            </a:r>
            <a:r>
              <a:rPr lang="ar-SA" sz="2400" dirty="0"/>
              <a:t>وتكوين الجمعيات والمشاركة في أدارة الشؤون العامة وحق الملكية </a:t>
            </a:r>
            <a:endParaRPr lang="en-US" sz="2400" dirty="0"/>
          </a:p>
          <a:p>
            <a:pPr marL="0" indent="0">
              <a:buNone/>
            </a:pPr>
            <a:endParaRPr lang="ar-IQ" sz="2400" dirty="0"/>
          </a:p>
        </p:txBody>
      </p:sp>
    </p:spTree>
    <p:extLst>
      <p:ext uri="{BB962C8B-B14F-4D97-AF65-F5344CB8AC3E}">
        <p14:creationId xmlns:p14="http://schemas.microsoft.com/office/powerpoint/2010/main" val="35961799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274638"/>
            <a:ext cx="8229600" cy="5818658"/>
          </a:xfrm>
        </p:spPr>
        <p:txBody>
          <a:bodyPr/>
          <a:lstStyle/>
          <a:p>
            <a:pPr algn="r"/>
            <a:r>
              <a:rPr lang="ar-SA" dirty="0" smtClean="0"/>
              <a:t>وكـــان </a:t>
            </a:r>
            <a:r>
              <a:rPr lang="ar-SA" dirty="0"/>
              <a:t>للغرب دور مهم في اصدار العديد من </a:t>
            </a:r>
            <a:r>
              <a:rPr lang="ar-SA" dirty="0" smtClean="0"/>
              <a:t>الإعــلانات </a:t>
            </a:r>
            <a:r>
              <a:rPr lang="ar-SA" dirty="0"/>
              <a:t>والمواثيق الدولية لهذا الجيل وذلك </a:t>
            </a:r>
            <a:r>
              <a:rPr lang="ar-SA" dirty="0" smtClean="0"/>
              <a:t>لاهتمــامه بهــذا الجيــل يقــوم </a:t>
            </a:r>
            <a:r>
              <a:rPr lang="ar-SA" dirty="0"/>
              <a:t>هذا الجيل </a:t>
            </a:r>
            <a:r>
              <a:rPr lang="ar-SA" dirty="0" smtClean="0"/>
              <a:t>على</a:t>
            </a:r>
            <a:br>
              <a:rPr lang="ar-SA" dirty="0" smtClean="0"/>
            </a:br>
            <a:r>
              <a:rPr lang="ar-SA" dirty="0" smtClean="0"/>
              <a:t> </a:t>
            </a:r>
            <a:r>
              <a:rPr lang="ar-SA" dirty="0"/>
              <a:t>عد الإنسان فرداً يتمتع بحقوق طبيعية سابقة للكيانات </a:t>
            </a:r>
            <a:r>
              <a:rPr lang="ar-SA" dirty="0" smtClean="0"/>
              <a:t>الاجتماعية </a:t>
            </a:r>
            <a:r>
              <a:rPr lang="ar-SA" dirty="0"/>
              <a:t>لذلك اعتبر هذا الجيل جيل الحقوق الفردية . </a:t>
            </a:r>
            <a:endParaRPr lang="ar-IQ" dirty="0"/>
          </a:p>
        </p:txBody>
      </p:sp>
    </p:spTree>
    <p:extLst>
      <p:ext uri="{BB962C8B-B14F-4D97-AF65-F5344CB8AC3E}">
        <p14:creationId xmlns:p14="http://schemas.microsoft.com/office/powerpoint/2010/main" val="4255197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18658"/>
          </a:xfrm>
        </p:spPr>
        <p:txBody>
          <a:bodyPr>
            <a:normAutofit/>
          </a:bodyPr>
          <a:lstStyle/>
          <a:p>
            <a:r>
              <a:rPr lang="ar-SA" sz="6600" dirty="0" err="1" smtClean="0">
                <a:solidFill>
                  <a:srgbClr val="FF0000"/>
                </a:solidFill>
              </a:rPr>
              <a:t>المحاضره</a:t>
            </a:r>
            <a:r>
              <a:rPr lang="ar-SA" sz="6600" dirty="0" smtClean="0">
                <a:solidFill>
                  <a:srgbClr val="FF0000"/>
                </a:solidFill>
              </a:rPr>
              <a:t/>
            </a:r>
            <a:br>
              <a:rPr lang="ar-SA" sz="6600" dirty="0" smtClean="0">
                <a:solidFill>
                  <a:srgbClr val="FF0000"/>
                </a:solidFill>
              </a:rPr>
            </a:br>
            <a:r>
              <a:rPr lang="ar-SA" sz="6600" dirty="0" smtClean="0">
                <a:solidFill>
                  <a:srgbClr val="FF0000"/>
                </a:solidFill>
              </a:rPr>
              <a:t>12</a:t>
            </a:r>
            <a:endParaRPr lang="ar-IQ" sz="6600" dirty="0">
              <a:solidFill>
                <a:srgbClr val="FF0000"/>
              </a:solidFill>
            </a:endParaRPr>
          </a:p>
        </p:txBody>
      </p:sp>
    </p:spTree>
    <p:extLst>
      <p:ext uri="{BB962C8B-B14F-4D97-AF65-F5344CB8AC3E}">
        <p14:creationId xmlns:p14="http://schemas.microsoft.com/office/powerpoint/2010/main" val="14612389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fontScale="90000"/>
          </a:bodyPr>
          <a:lstStyle/>
          <a:p>
            <a:r>
              <a:rPr lang="ar-SA" b="1" dirty="0"/>
              <a:t>جيل الحقوق الاقتصادية والاجتماعية والثقافية </a:t>
            </a:r>
            <a:endParaRPr lang="ar-IQ" dirty="0"/>
          </a:p>
        </p:txBody>
      </p:sp>
      <p:sp>
        <p:nvSpPr>
          <p:cNvPr id="4" name="عنصر نائب للمحتوى 3"/>
          <p:cNvSpPr>
            <a:spLocks noGrp="1"/>
          </p:cNvSpPr>
          <p:nvPr>
            <p:ph idx="1"/>
          </p:nvPr>
        </p:nvSpPr>
        <p:spPr/>
        <p:txBody>
          <a:bodyPr>
            <a:normAutofit/>
          </a:bodyPr>
          <a:lstStyle/>
          <a:p>
            <a:r>
              <a:rPr lang="ar-SA" sz="3600" dirty="0" smtClean="0"/>
              <a:t>وهي </a:t>
            </a:r>
            <a:r>
              <a:rPr lang="ar-SA" sz="3600" dirty="0"/>
              <a:t>تشمل الحق في العمل والحقوق النقابية مثل حق </a:t>
            </a:r>
            <a:r>
              <a:rPr lang="ar-SA" sz="3600" dirty="0" smtClean="0"/>
              <a:t>الإضـــراب والـــحق فـي </a:t>
            </a:r>
            <a:r>
              <a:rPr lang="ar-SA" sz="3600" dirty="0"/>
              <a:t>مستوى معيشي كاف وحق </a:t>
            </a:r>
            <a:r>
              <a:rPr lang="ar-SA" sz="3600" dirty="0" smtClean="0"/>
              <a:t>الضمـــان الاجتمـــاعي والـــحقـــوق العـــائـــليــة </a:t>
            </a:r>
            <a:r>
              <a:rPr lang="ar-SA" sz="3600" dirty="0"/>
              <a:t>(حقوق العائلة والامومة والطفل) والحق في الصحة والتربية والتعليم والحقوق الثقافية والمساواة بالحقوق الاجتماعية والاقتصادية والثقافية وهذا الجيل يعد جيل (حقوق الإنسان الجماعية) لأن مصدرها التبعات الاجتماعية </a:t>
            </a:r>
            <a:endParaRPr lang="ar-IQ" sz="3600" dirty="0"/>
          </a:p>
        </p:txBody>
      </p:sp>
    </p:spTree>
    <p:extLst>
      <p:ext uri="{BB962C8B-B14F-4D97-AF65-F5344CB8AC3E}">
        <p14:creationId xmlns:p14="http://schemas.microsoft.com/office/powerpoint/2010/main" val="2772240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274638"/>
            <a:ext cx="8229600" cy="5458618"/>
          </a:xfrm>
        </p:spPr>
        <p:txBody>
          <a:bodyPr>
            <a:normAutofit/>
          </a:bodyPr>
          <a:lstStyle/>
          <a:p>
            <a:pPr algn="r"/>
            <a:r>
              <a:rPr lang="ar-SA" sz="3600" dirty="0" smtClean="0"/>
              <a:t>والآثـــــار الفكــــرية التــي </a:t>
            </a:r>
            <a:r>
              <a:rPr lang="ar-SA" sz="3600" dirty="0"/>
              <a:t>نتجت عن الثورة </a:t>
            </a:r>
            <a:r>
              <a:rPr lang="ar-SA" sz="3600" dirty="0" smtClean="0"/>
              <a:t>الصناعية بــالإضافة </a:t>
            </a:r>
            <a:r>
              <a:rPr lang="ar-SA" sz="3600" dirty="0"/>
              <a:t>إلى تمتع الإنسان بالحقوق المدنية والسياسية </a:t>
            </a:r>
            <a:r>
              <a:rPr lang="ar-SA" sz="3600" dirty="0" smtClean="0"/>
              <a:t>فهـــو لابـــد </a:t>
            </a:r>
            <a:r>
              <a:rPr lang="ar-SA" sz="3600" dirty="0"/>
              <a:t>أن يتمتع بالحقوق الاقتصادية والاجتماعية </a:t>
            </a:r>
            <a:r>
              <a:rPr lang="ar-SA" sz="3600" dirty="0" smtClean="0"/>
              <a:t>والثقــافية فهــو </a:t>
            </a:r>
            <a:r>
              <a:rPr lang="ar-SA" sz="3600" dirty="0"/>
              <a:t>طرف في هذه المجالات، حيث ساهمت دول </a:t>
            </a:r>
            <a:r>
              <a:rPr lang="ar-SA" sz="3600" dirty="0" smtClean="0"/>
              <a:t>العـــالم </a:t>
            </a:r>
            <a:r>
              <a:rPr lang="ar-SA" sz="3600" dirty="0"/>
              <a:t>الثالث مدعومة من قبل الدول الشيوعية في تبني إعلانات </a:t>
            </a:r>
            <a:r>
              <a:rPr lang="ar-SA" sz="3600" dirty="0" smtClean="0"/>
              <a:t>ومــواثيق </a:t>
            </a:r>
            <a:r>
              <a:rPr lang="ar-SA" sz="3600" dirty="0"/>
              <a:t>اقليمية تكرس حقوق هذا الجيل مثل الميثاق الافريقي لحقوق الإنسان والشعوب والميثاق العربي لحقوق الإنسان .</a:t>
            </a:r>
            <a:r>
              <a:rPr lang="en-US" sz="3600" dirty="0"/>
              <a:t/>
            </a:r>
            <a:br>
              <a:rPr lang="en-US" sz="3600" dirty="0"/>
            </a:br>
            <a:endParaRPr lang="ar-IQ" sz="3600" dirty="0"/>
          </a:p>
        </p:txBody>
      </p:sp>
    </p:spTree>
    <p:extLst>
      <p:ext uri="{BB962C8B-B14F-4D97-AF65-F5344CB8AC3E}">
        <p14:creationId xmlns:p14="http://schemas.microsoft.com/office/powerpoint/2010/main" val="29215351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جيل حقوق الإنسان الجديدة (</a:t>
            </a:r>
            <a:r>
              <a:rPr lang="ar-SA" b="1" dirty="0" smtClean="0"/>
              <a:t>التضامنية)</a:t>
            </a:r>
            <a:endParaRPr lang="ar-IQ" dirty="0"/>
          </a:p>
        </p:txBody>
      </p:sp>
      <p:sp>
        <p:nvSpPr>
          <p:cNvPr id="3" name="عنصر نائب للمحتوى 2"/>
          <p:cNvSpPr>
            <a:spLocks noGrp="1"/>
          </p:cNvSpPr>
          <p:nvPr>
            <p:ph idx="1"/>
          </p:nvPr>
        </p:nvSpPr>
        <p:spPr/>
        <p:txBody>
          <a:bodyPr>
            <a:normAutofit lnSpcReduction="10000"/>
          </a:bodyPr>
          <a:lstStyle/>
          <a:p>
            <a:r>
              <a:rPr lang="ar-SA" sz="3600" dirty="0"/>
              <a:t>يطلق على هذا الجيل اسم (جيل حقوق الإنسان الكونية) أو حقوق التضامن؟ </a:t>
            </a:r>
            <a:endParaRPr lang="ar-SA" sz="3600" dirty="0" smtClean="0"/>
          </a:p>
          <a:p>
            <a:r>
              <a:rPr lang="ar-SA" sz="3600" dirty="0" smtClean="0"/>
              <a:t>أ- </a:t>
            </a:r>
            <a:r>
              <a:rPr lang="ar-SA" sz="3600" dirty="0"/>
              <a:t>وذلك بسبب الاهتمام المشترك من قبل دول العالم كافة به</a:t>
            </a:r>
            <a:r>
              <a:rPr lang="ar-SA" sz="3600" dirty="0" smtClean="0"/>
              <a:t>.</a:t>
            </a:r>
          </a:p>
          <a:p>
            <a:r>
              <a:rPr lang="ar-SA" sz="3600" dirty="0" smtClean="0"/>
              <a:t> ب-وهــــو </a:t>
            </a:r>
            <a:r>
              <a:rPr lang="ar-SA" sz="3600" dirty="0"/>
              <a:t>جيل </a:t>
            </a:r>
            <a:r>
              <a:rPr lang="ar-SA" sz="3600" dirty="0" smtClean="0"/>
              <a:t>يـــؤكد </a:t>
            </a:r>
            <a:r>
              <a:rPr lang="ar-SA" sz="3600" dirty="0"/>
              <a:t>على بعد جديد هو ضرورة التضامن بين البشرية جمعاء في مواجهة التحديات التي تعترضها ويمكن أن تهدد بقائها.</a:t>
            </a:r>
            <a:endParaRPr lang="en-US" sz="3600" dirty="0"/>
          </a:p>
          <a:p>
            <a:r>
              <a:rPr lang="ar-SA" sz="3600" dirty="0"/>
              <a:t> </a:t>
            </a:r>
            <a:endParaRPr lang="en-US" sz="3600" dirty="0"/>
          </a:p>
          <a:p>
            <a:endParaRPr lang="ar-IQ" dirty="0"/>
          </a:p>
        </p:txBody>
      </p:sp>
    </p:spTree>
    <p:extLst>
      <p:ext uri="{BB962C8B-B14F-4D97-AF65-F5344CB8AC3E}">
        <p14:creationId xmlns:p14="http://schemas.microsoft.com/office/powerpoint/2010/main" val="38905769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274638"/>
            <a:ext cx="8229600" cy="5386610"/>
          </a:xfrm>
        </p:spPr>
        <p:txBody>
          <a:bodyPr>
            <a:normAutofit/>
          </a:bodyPr>
          <a:lstStyle/>
          <a:p>
            <a:pPr algn="r"/>
            <a:r>
              <a:rPr lang="ar-SA" sz="3600" dirty="0"/>
              <a:t>-لماذا نادى الفقهاء في العالم بجيل ثالث لحقوق الإنسان؟؟</a:t>
            </a:r>
            <a:r>
              <a:rPr lang="en-US" sz="3600" dirty="0"/>
              <a:t/>
            </a:r>
            <a:br>
              <a:rPr lang="en-US" sz="3600" dirty="0"/>
            </a:br>
            <a:r>
              <a:rPr lang="ar-SA" sz="3600" dirty="0"/>
              <a:t>١- بسبب التقدم العلمي الكبير الذي أسيء استخدامه على نحو كبير في أواخر القرن العشرين مما أدى إلى حصول التلوث البيئي والتفاوت الاقتصادي والاجتماعي.</a:t>
            </a:r>
            <a:r>
              <a:rPr lang="en-US" sz="3600" dirty="0"/>
              <a:t/>
            </a:r>
            <a:br>
              <a:rPr lang="en-US" sz="3600" dirty="0"/>
            </a:br>
            <a:r>
              <a:rPr lang="ar-SA" sz="3600" dirty="0"/>
              <a:t>٢- لسد الخلل في نظام القانون الدولي لحقوق الإنسان.</a:t>
            </a:r>
            <a:r>
              <a:rPr lang="en-US" sz="3600" dirty="0"/>
              <a:t/>
            </a:r>
            <a:br>
              <a:rPr lang="en-US" sz="3600" dirty="0"/>
            </a:br>
            <a:r>
              <a:rPr lang="ar-SA" sz="3600" dirty="0"/>
              <a:t>٣- ساعد أيضاً مناداة الدول النامية بضرورة تصحيح الأوضاع من الاستعمار.</a:t>
            </a:r>
            <a:endParaRPr lang="ar-IQ" sz="3600" dirty="0"/>
          </a:p>
        </p:txBody>
      </p:sp>
    </p:spTree>
    <p:extLst>
      <p:ext uri="{BB962C8B-B14F-4D97-AF65-F5344CB8AC3E}">
        <p14:creationId xmlns:p14="http://schemas.microsoft.com/office/powerpoint/2010/main" val="11847778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962674"/>
          </a:xfrm>
        </p:spPr>
        <p:txBody>
          <a:bodyPr>
            <a:normAutofit fontScale="90000"/>
          </a:bodyPr>
          <a:lstStyle/>
          <a:p>
            <a:pPr algn="r"/>
            <a:r>
              <a:rPr lang="ar-SA" sz="4000" dirty="0" smtClean="0"/>
              <a:t/>
            </a:r>
            <a:br>
              <a:rPr lang="ar-SA" sz="4000" dirty="0" smtClean="0"/>
            </a:br>
            <a:r>
              <a:rPr lang="ar-SA" sz="4000" dirty="0"/>
              <a:t/>
            </a:r>
            <a:br>
              <a:rPr lang="ar-SA" sz="4000" dirty="0"/>
            </a:br>
            <a:r>
              <a:rPr lang="ar-SA" sz="4000" dirty="0" smtClean="0"/>
              <a:t>يعتبر </a:t>
            </a:r>
            <a:r>
              <a:rPr lang="ar-SA" sz="4000" dirty="0"/>
              <a:t>هذا الجيل مكمل واستمرارا للجيلين السابقين وليس </a:t>
            </a:r>
            <a:r>
              <a:rPr lang="ar-SA" sz="4000" dirty="0" smtClean="0"/>
              <a:t>انكاـــرا لهمـــا</a:t>
            </a:r>
            <a:r>
              <a:rPr lang="ar-SA" sz="4000" dirty="0"/>
              <a:t>، </a:t>
            </a:r>
            <a:r>
              <a:rPr lang="ar-SA" sz="4000" dirty="0" smtClean="0"/>
              <a:t>وتتـــأثر </a:t>
            </a:r>
            <a:r>
              <a:rPr lang="ar-SA" sz="4000" dirty="0"/>
              <a:t>حركة حقوق الإنسان </a:t>
            </a:r>
            <a:r>
              <a:rPr lang="ar-SA" sz="4000" dirty="0" smtClean="0"/>
              <a:t>بالعوامل </a:t>
            </a:r>
            <a:r>
              <a:rPr lang="ar-SA" sz="4000" dirty="0"/>
              <a:t>السياسية عامة والوضع الدولي بشكل خاص، بحيث تؤثر </a:t>
            </a:r>
            <a:r>
              <a:rPr lang="ar-SA" sz="4000" dirty="0" smtClean="0"/>
              <a:t>فــي </a:t>
            </a:r>
            <a:r>
              <a:rPr lang="ar-SA" sz="4000" dirty="0"/>
              <a:t>الاهتمام بصنف أو آخر وفق موازين القوى الدولية ومصالح الدول المتنفذة على المسرح </a:t>
            </a:r>
            <a:r>
              <a:rPr lang="ar-SA" sz="4000" dirty="0" err="1"/>
              <a:t>العالمي،لذلك</a:t>
            </a:r>
            <a:r>
              <a:rPr lang="ar-SA" sz="4000" dirty="0"/>
              <a:t> نلاحظ </a:t>
            </a:r>
            <a:r>
              <a:rPr lang="ar-SA" sz="4000" dirty="0" err="1"/>
              <a:t>أزدياد</a:t>
            </a:r>
            <a:r>
              <a:rPr lang="ar-SA" sz="4000" dirty="0"/>
              <a:t> الاهتمام بجيل الحقوق المدنية والسياسية خصوصاً </a:t>
            </a:r>
            <a:r>
              <a:rPr lang="ar-SA" sz="4000" dirty="0" smtClean="0"/>
              <a:t>بعــد </a:t>
            </a:r>
            <a:r>
              <a:rPr lang="ar-SA" sz="4000" dirty="0" err="1" smtClean="0"/>
              <a:t>أنهيــار</a:t>
            </a:r>
            <a:r>
              <a:rPr lang="ar-SA" sz="4000" dirty="0" smtClean="0"/>
              <a:t> </a:t>
            </a:r>
            <a:r>
              <a:rPr lang="ar-SA" sz="4000" dirty="0" err="1" smtClean="0"/>
              <a:t>الأتحــاد</a:t>
            </a:r>
            <a:r>
              <a:rPr lang="ar-SA" sz="4000" dirty="0" smtClean="0"/>
              <a:t> الســوفيتي والأنظمـــة الشيـــوعية</a:t>
            </a:r>
            <a:br>
              <a:rPr lang="ar-SA" sz="4000" dirty="0" smtClean="0"/>
            </a:br>
            <a:r>
              <a:rPr lang="ar-SA" sz="4000" dirty="0" smtClean="0"/>
              <a:t>*أمثلة </a:t>
            </a:r>
            <a:r>
              <a:rPr lang="ar-SA" sz="4000" dirty="0"/>
              <a:t>حق السلم صدر إعلانه ١٩٨٤ </a:t>
            </a:r>
            <a:r>
              <a:rPr lang="ar-SA" sz="4000" dirty="0" smtClean="0"/>
              <a:t>مـــن </a:t>
            </a:r>
            <a:r>
              <a:rPr lang="ar-SA" sz="4000" dirty="0"/>
              <a:t>قبل الجمعية </a:t>
            </a:r>
            <a:r>
              <a:rPr lang="ar-SA" sz="4000" dirty="0" smtClean="0"/>
              <a:t>العـــامة للأمـــم </a:t>
            </a:r>
            <a:r>
              <a:rPr lang="ar-SA" sz="4000" dirty="0"/>
              <a:t>المتحدة، </a:t>
            </a:r>
            <a:r>
              <a:rPr lang="ar-SA" sz="4000" dirty="0" smtClean="0"/>
              <a:t>حـــق التنميـــة </a:t>
            </a:r>
            <a:r>
              <a:rPr lang="ar-SA" sz="4000" dirty="0" err="1" smtClean="0"/>
              <a:t>صـــدرإعــلانه</a:t>
            </a:r>
            <a:r>
              <a:rPr lang="ar-SA" sz="4000" dirty="0" smtClean="0"/>
              <a:t> 1968حق </a:t>
            </a:r>
            <a:r>
              <a:rPr lang="ar-SA" sz="4000" dirty="0"/>
              <a:t>البيئة النظيفة والحفاظ على التنوع البيولوجي </a:t>
            </a:r>
            <a:r>
              <a:rPr lang="ar-SA" dirty="0"/>
              <a:t>.</a:t>
            </a:r>
            <a:r>
              <a:rPr lang="en-US" dirty="0"/>
              <a:t/>
            </a:r>
            <a:br>
              <a:rPr lang="en-US" dirty="0"/>
            </a:br>
            <a:r>
              <a:rPr lang="ar-SA" dirty="0"/>
              <a:t> </a:t>
            </a:r>
            <a:r>
              <a:rPr lang="en-US" dirty="0"/>
              <a:t/>
            </a:r>
            <a:br>
              <a:rPr lang="en-US" dirty="0"/>
            </a:br>
            <a:endParaRPr lang="ar-IQ" dirty="0"/>
          </a:p>
        </p:txBody>
      </p:sp>
    </p:spTree>
    <p:extLst>
      <p:ext uri="{BB962C8B-B14F-4D97-AF65-F5344CB8AC3E}">
        <p14:creationId xmlns:p14="http://schemas.microsoft.com/office/powerpoint/2010/main" val="28880199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02634"/>
          </a:xfrm>
        </p:spPr>
        <p:txBody>
          <a:bodyPr>
            <a:normAutofit fontScale="90000"/>
          </a:bodyPr>
          <a:lstStyle/>
          <a:p>
            <a:pPr algn="r"/>
            <a:r>
              <a:rPr lang="ar-SA" sz="5400" dirty="0" smtClean="0"/>
              <a:t/>
            </a:r>
            <a:br>
              <a:rPr lang="ar-SA" sz="5400" dirty="0" smtClean="0"/>
            </a:br>
            <a:r>
              <a:rPr lang="ar-SA" sz="5400" dirty="0"/>
              <a:t/>
            </a:r>
            <a:br>
              <a:rPr lang="ar-SA" sz="5400" dirty="0"/>
            </a:br>
            <a:r>
              <a:rPr lang="ar-SA" sz="5400" dirty="0" smtClean="0"/>
              <a:t>رابعاً </a:t>
            </a:r>
            <a:r>
              <a:rPr lang="ar-SA" sz="5400" dirty="0"/>
              <a:t>:- </a:t>
            </a:r>
            <a:r>
              <a:rPr lang="ar-SA" sz="5400" dirty="0" smtClean="0"/>
              <a:t>الجيــل الـــرابع </a:t>
            </a:r>
            <a:r>
              <a:rPr lang="ar-SA" sz="5400" dirty="0"/>
              <a:t>هو جيل الحقوق التي تكفل للإنسان </a:t>
            </a:r>
            <a:r>
              <a:rPr lang="ar-SA" sz="5400" dirty="0" smtClean="0"/>
              <a:t>خصوصيــاته </a:t>
            </a:r>
            <a:r>
              <a:rPr lang="ar-SA" sz="5400" dirty="0"/>
              <a:t>وحمايته وأدميته ضد الجوانب السلبية للتقدم العلمي </a:t>
            </a:r>
            <a:r>
              <a:rPr lang="ar-SA" sz="5400" dirty="0" smtClean="0"/>
              <a:t>والتكنولوجي مثال.</a:t>
            </a:r>
            <a:br>
              <a:rPr lang="ar-SA" sz="5400" dirty="0" smtClean="0"/>
            </a:br>
            <a:r>
              <a:rPr lang="ar-SA" sz="5400" dirty="0" smtClean="0"/>
              <a:t> </a:t>
            </a:r>
            <a:r>
              <a:rPr lang="ar-SA" sz="5400" dirty="0"/>
              <a:t>(مجال الهندسة الوراثية) .</a:t>
            </a:r>
            <a:r>
              <a:rPr lang="en-US" sz="5400" dirty="0"/>
              <a:t/>
            </a:r>
            <a:br>
              <a:rPr lang="en-US" sz="5400" dirty="0"/>
            </a:br>
            <a:r>
              <a:rPr lang="en-US" sz="5400" dirty="0"/>
              <a:t> </a:t>
            </a:r>
            <a:br>
              <a:rPr lang="en-US" sz="5400" dirty="0"/>
            </a:br>
            <a:r>
              <a:rPr lang="en-US" b="1" dirty="0"/>
              <a:t> </a:t>
            </a:r>
            <a:r>
              <a:rPr lang="en-US" dirty="0"/>
              <a:t/>
            </a:r>
            <a:br>
              <a:rPr lang="en-US" dirty="0"/>
            </a:br>
            <a:r>
              <a:rPr lang="en-US" b="1" dirty="0"/>
              <a:t> </a:t>
            </a:r>
            <a:r>
              <a:rPr lang="en-US" dirty="0"/>
              <a:t/>
            </a:r>
            <a:br>
              <a:rPr lang="en-US" dirty="0"/>
            </a:br>
            <a:endParaRPr lang="ar-IQ" dirty="0"/>
          </a:p>
        </p:txBody>
      </p:sp>
    </p:spTree>
    <p:extLst>
      <p:ext uri="{BB962C8B-B14F-4D97-AF65-F5344CB8AC3E}">
        <p14:creationId xmlns:p14="http://schemas.microsoft.com/office/powerpoint/2010/main" val="23567034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026570"/>
          </a:xfrm>
        </p:spPr>
        <p:txBody>
          <a:bodyPr>
            <a:normAutofit/>
          </a:bodyPr>
          <a:lstStyle/>
          <a:p>
            <a:r>
              <a:rPr lang="ar-SA" sz="8000" dirty="0" err="1" smtClean="0"/>
              <a:t>المحاضره</a:t>
            </a:r>
            <a:r>
              <a:rPr lang="ar-SA" sz="8000" dirty="0" smtClean="0"/>
              <a:t/>
            </a:r>
            <a:br>
              <a:rPr lang="ar-SA" sz="8000" dirty="0" smtClean="0"/>
            </a:br>
            <a:r>
              <a:rPr lang="ar-SA" sz="8000" dirty="0" smtClean="0"/>
              <a:t>13-14</a:t>
            </a:r>
            <a:endParaRPr lang="ar-IQ" sz="8000" dirty="0"/>
          </a:p>
        </p:txBody>
      </p:sp>
    </p:spTree>
    <p:extLst>
      <p:ext uri="{BB962C8B-B14F-4D97-AF65-F5344CB8AC3E}">
        <p14:creationId xmlns:p14="http://schemas.microsoft.com/office/powerpoint/2010/main" val="338906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err="1" smtClean="0"/>
              <a:t>اهداف</a:t>
            </a:r>
            <a:r>
              <a:rPr lang="ar-IQ" b="1" dirty="0" smtClean="0"/>
              <a:t> حقوق </a:t>
            </a:r>
            <a:r>
              <a:rPr lang="ar-IQ" b="1" dirty="0" err="1" smtClean="0"/>
              <a:t>الانسان</a:t>
            </a:r>
            <a:endParaRPr lang="ar-IQ" b="1" dirty="0"/>
          </a:p>
        </p:txBody>
      </p:sp>
      <p:sp>
        <p:nvSpPr>
          <p:cNvPr id="3" name="عنصر نائب للمحتوى 2"/>
          <p:cNvSpPr>
            <a:spLocks noGrp="1"/>
          </p:cNvSpPr>
          <p:nvPr>
            <p:ph idx="1"/>
          </p:nvPr>
        </p:nvSpPr>
        <p:spPr>
          <a:xfrm>
            <a:off x="457200" y="1142984"/>
            <a:ext cx="8229600" cy="4983179"/>
          </a:xfrm>
        </p:spPr>
        <p:txBody>
          <a:bodyPr>
            <a:noAutofit/>
          </a:bodyPr>
          <a:lstStyle/>
          <a:p>
            <a:r>
              <a:rPr lang="ar-SA" sz="2400" b="1" dirty="0" smtClean="0">
                <a:cs typeface="+mj-cs"/>
              </a:rPr>
              <a:t>٥- حق تكوين الأسرة والزواج /للرجل والمرأة حق الزواج وتكوين الأسرة عند بلوغهما السن اللازم للزواج دون أي قيد بسبب الجنس أو الجنسية أو الدين، ولهما حقوق عند الزواج وأثناء قيام الزواج وعند انحلاله(الطلاق) ولا يبرم عقد الزواج ألا برضاء الطرفين الراغبين بالزواج </a:t>
            </a:r>
            <a:r>
              <a:rPr lang="ar-SA" sz="2400" b="1" dirty="0" err="1" smtClean="0">
                <a:cs typeface="+mj-cs"/>
              </a:rPr>
              <a:t>رضاءا</a:t>
            </a:r>
            <a:r>
              <a:rPr lang="ar-SA" sz="2400" b="1" dirty="0" smtClean="0">
                <a:cs typeface="+mj-cs"/>
              </a:rPr>
              <a:t> كاملا لا إكراه فيه. </a:t>
            </a:r>
            <a:endParaRPr lang="en-US" sz="2400" b="1" dirty="0" smtClean="0">
              <a:cs typeface="+mj-cs"/>
            </a:endParaRPr>
          </a:p>
          <a:p>
            <a:r>
              <a:rPr lang="ar-SA" sz="2400" b="1" dirty="0" smtClean="0">
                <a:cs typeface="+mj-cs"/>
              </a:rPr>
              <a:t> </a:t>
            </a:r>
            <a:endParaRPr lang="en-US" sz="2400" b="1" dirty="0" smtClean="0">
              <a:cs typeface="+mj-cs"/>
            </a:endParaRPr>
          </a:p>
          <a:p>
            <a:r>
              <a:rPr lang="ar-SA" sz="2400" b="1" dirty="0" smtClean="0">
                <a:cs typeface="+mj-cs"/>
              </a:rPr>
              <a:t>٦- حق التملك /لكل شخص حق التملك بمفرده أو بالاشتراك مع غيره. </a:t>
            </a:r>
            <a:endParaRPr lang="en-US" sz="2400" b="1" dirty="0" smtClean="0">
              <a:cs typeface="+mj-cs"/>
            </a:endParaRPr>
          </a:p>
          <a:p>
            <a:r>
              <a:rPr lang="ar-SA" sz="2400" b="1" dirty="0" smtClean="0">
                <a:cs typeface="+mj-cs"/>
              </a:rPr>
              <a:t>٧- حرية الرأي والتعبير/لكل شخص الحق في حرية الرأي والاشتراك في الجمعيات والاجتماعات السلمية ولا يجوز أرغام احد على الانضمام إلى جمعية دون موافقته. </a:t>
            </a:r>
            <a:endParaRPr lang="en-US" sz="2400" b="1" dirty="0" smtClean="0">
              <a:cs typeface="+mj-cs"/>
            </a:endParaRPr>
          </a:p>
          <a:p>
            <a:r>
              <a:rPr lang="ar-SA" sz="2400" b="1" dirty="0" smtClean="0">
                <a:cs typeface="+mj-cs"/>
              </a:rPr>
              <a:t>٨- حق الاشتراك في أدارة الشؤون العامة / لكل شخص الحق في إدارة الشؤون العامة لبلاده أما مباشرة أو بواسطة ممثلين يختارون اختيارا حرا. </a:t>
            </a:r>
            <a:endParaRPr lang="en-US" sz="2400" b="1" dirty="0" smtClean="0">
              <a:cs typeface="+mj-cs"/>
            </a:endParaRPr>
          </a:p>
          <a:p>
            <a:r>
              <a:rPr lang="ar-SA" sz="2400" b="1" dirty="0" smtClean="0">
                <a:cs typeface="+mj-cs"/>
              </a:rPr>
              <a:t>٩- الحق في الضمانات الاجتماعية والاقتصادية والثقافية / لكل شخص بصفته عضوا في المجتمع الحق في الضمانات الاجتماعية القائمة على أساس انتفاعه بالحقوق الاقتصادية والاجتماعية والثقافية. </a:t>
            </a:r>
            <a:endParaRPr lang="ar-IQ" sz="2400" b="1" dirty="0">
              <a:cs typeface="+mj-cs"/>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fontScale="90000"/>
          </a:bodyPr>
          <a:lstStyle/>
          <a:p>
            <a:pPr lvl="0"/>
            <a:r>
              <a:rPr lang="ar-SA" b="1" dirty="0" smtClean="0"/>
              <a:t/>
            </a:r>
            <a:br>
              <a:rPr lang="ar-SA" b="1" dirty="0" smtClean="0"/>
            </a:br>
            <a:r>
              <a:rPr lang="ar-SA" b="1" dirty="0" smtClean="0"/>
              <a:t>ماهي </a:t>
            </a:r>
            <a:r>
              <a:rPr lang="ar-SA" b="1" dirty="0"/>
              <a:t>المراحل الأساسية للاعتراف الدولي المعاصر بحقوق الإنسان ؟ </a:t>
            </a:r>
            <a:r>
              <a:rPr lang="en-US" dirty="0"/>
              <a:t/>
            </a:r>
            <a:br>
              <a:rPr lang="en-US" dirty="0"/>
            </a:br>
            <a:endParaRPr lang="ar-IQ" dirty="0"/>
          </a:p>
        </p:txBody>
      </p:sp>
      <p:sp>
        <p:nvSpPr>
          <p:cNvPr id="4" name="عنصر نائب للمحتوى 3"/>
          <p:cNvSpPr>
            <a:spLocks noGrp="1"/>
          </p:cNvSpPr>
          <p:nvPr>
            <p:ph idx="1"/>
          </p:nvPr>
        </p:nvSpPr>
        <p:spPr/>
        <p:txBody>
          <a:bodyPr>
            <a:normAutofit fontScale="92500" lnSpcReduction="20000"/>
          </a:bodyPr>
          <a:lstStyle/>
          <a:p>
            <a:r>
              <a:rPr lang="ar-SA" dirty="0"/>
              <a:t>١-مرحلة التعريف بالحق </a:t>
            </a:r>
            <a:endParaRPr lang="en-US" dirty="0"/>
          </a:p>
          <a:p>
            <a:r>
              <a:rPr lang="ar-SA" dirty="0"/>
              <a:t> </a:t>
            </a:r>
            <a:r>
              <a:rPr lang="ar-SA" dirty="0" smtClean="0"/>
              <a:t>وهي </a:t>
            </a:r>
            <a:r>
              <a:rPr lang="ar-SA" dirty="0"/>
              <a:t>مرحلة تحديد مفهوم الحق وانتقائه من أراء وكتابات المفكرين والفقهاء القانونيين . </a:t>
            </a:r>
            <a:endParaRPr lang="en-US" dirty="0"/>
          </a:p>
          <a:p>
            <a:r>
              <a:rPr lang="ar-SA" dirty="0" smtClean="0"/>
              <a:t>٢- </a:t>
            </a:r>
            <a:r>
              <a:rPr lang="ar-SA" dirty="0"/>
              <a:t>مرحلة الإعلان  :-</a:t>
            </a:r>
            <a:endParaRPr lang="en-US" dirty="0"/>
          </a:p>
          <a:p>
            <a:r>
              <a:rPr lang="ar-SA" dirty="0"/>
              <a:t>     وهي مرحلة الإقرار بالحق كمبدأ عام معترف به في المجتمع الدولي، وغالبا يأخذ شكل إعلان عالمي أو معاهدة دولية تتصف بالعمومية . </a:t>
            </a:r>
            <a:endParaRPr lang="en-US" dirty="0"/>
          </a:p>
          <a:p>
            <a:r>
              <a:rPr lang="ar-SA" dirty="0" smtClean="0"/>
              <a:t>٣- </a:t>
            </a:r>
            <a:r>
              <a:rPr lang="ar-SA" dirty="0"/>
              <a:t>مرحلة التنفيذ والنفاذ  :-</a:t>
            </a:r>
            <a:endParaRPr lang="en-US" dirty="0"/>
          </a:p>
          <a:p>
            <a:r>
              <a:rPr lang="ar-SA" dirty="0"/>
              <a:t>     هذه المرحلة تحدد الحقوق لتأخذ شكل اتفاقيات دولية مختصة بحقوق الإنسان مثل العهدين الدوليين  ١٩٦٦ </a:t>
            </a:r>
            <a:endParaRPr lang="ar-IQ" dirty="0"/>
          </a:p>
        </p:txBody>
      </p:sp>
    </p:spTree>
    <p:extLst>
      <p:ext uri="{BB962C8B-B14F-4D97-AF65-F5344CB8AC3E}">
        <p14:creationId xmlns:p14="http://schemas.microsoft.com/office/powerpoint/2010/main" val="31470618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274638"/>
            <a:ext cx="8229600" cy="6106690"/>
          </a:xfrm>
        </p:spPr>
        <p:txBody>
          <a:bodyPr>
            <a:normAutofit fontScale="90000"/>
          </a:bodyPr>
          <a:lstStyle/>
          <a:p>
            <a:pPr algn="r"/>
            <a:r>
              <a:rPr lang="ar-SA" dirty="0" smtClean="0"/>
              <a:t/>
            </a:r>
            <a:br>
              <a:rPr lang="ar-SA" dirty="0" smtClean="0"/>
            </a:br>
            <a:r>
              <a:rPr lang="ar-SA" sz="3600" dirty="0" smtClean="0"/>
              <a:t>٤- </a:t>
            </a:r>
            <a:r>
              <a:rPr lang="ar-SA" sz="3600" dirty="0"/>
              <a:t>مرحلة اللجان أو تشكيل ( آليات التنفيذ ) :- </a:t>
            </a:r>
            <a:r>
              <a:rPr lang="en-US" sz="3600" dirty="0"/>
              <a:t/>
            </a:r>
            <a:br>
              <a:rPr lang="en-US" sz="3600" dirty="0"/>
            </a:br>
            <a:r>
              <a:rPr lang="ar-SA" sz="3600" dirty="0"/>
              <a:t>       وهي مرحلة انشاء اللجان لمتابعة تنفيذ الاتفاقية الدولية أو تكوين لجنة تحقيق وتقصي الحقائق ، ثم تقوم بإصدار تقارير دبلوماسية . </a:t>
            </a:r>
            <a:r>
              <a:rPr lang="en-US" sz="3600" dirty="0"/>
              <a:t/>
            </a:r>
            <a:br>
              <a:rPr lang="en-US" sz="3600" dirty="0"/>
            </a:br>
            <a:r>
              <a:rPr lang="ar-SA" sz="3600" b="1" dirty="0"/>
              <a:t> </a:t>
            </a:r>
            <a:r>
              <a:rPr lang="ar-SA" sz="3600" dirty="0" smtClean="0"/>
              <a:t>٥- </a:t>
            </a:r>
            <a:r>
              <a:rPr lang="ar-SA" sz="3600" dirty="0"/>
              <a:t>مرحلة الحماية الجنائية :- </a:t>
            </a:r>
            <a:r>
              <a:rPr lang="en-US" sz="3600" dirty="0"/>
              <a:t/>
            </a:r>
            <a:br>
              <a:rPr lang="en-US" sz="3600" dirty="0"/>
            </a:br>
            <a:r>
              <a:rPr lang="ar-SA" sz="3600" dirty="0"/>
              <a:t>        هي وضع القانون الجنائي أو النصوص </a:t>
            </a:r>
            <a:r>
              <a:rPr lang="ar-SA" sz="3600" dirty="0" err="1"/>
              <a:t>التجريمية</a:t>
            </a:r>
            <a:r>
              <a:rPr lang="ar-SA" sz="3600" dirty="0"/>
              <a:t> لانتهاكات حقوق الإنسان وفرض العقوبات الرادعة لمرتكبيه مثل  ( </a:t>
            </a:r>
            <a:r>
              <a:rPr lang="ar-SA" sz="3600" dirty="0" err="1"/>
              <a:t>أتفاقية</a:t>
            </a:r>
            <a:r>
              <a:rPr lang="ar-SA" sz="3600" dirty="0"/>
              <a:t> مناهضة التعذيب ). </a:t>
            </a:r>
            <a:r>
              <a:rPr lang="en-US" sz="3600" dirty="0"/>
              <a:t/>
            </a:r>
            <a:br>
              <a:rPr lang="en-US" sz="3600" dirty="0"/>
            </a:br>
            <a:r>
              <a:rPr lang="ar-SA" sz="3600" b="1" dirty="0"/>
              <a:t> </a:t>
            </a:r>
            <a:r>
              <a:rPr lang="en-US" sz="3600" dirty="0"/>
              <a:t/>
            </a:r>
            <a:br>
              <a:rPr lang="en-US" sz="3600" dirty="0"/>
            </a:br>
            <a:endParaRPr lang="ar-IQ" sz="3600" dirty="0"/>
          </a:p>
        </p:txBody>
      </p:sp>
    </p:spTree>
    <p:extLst>
      <p:ext uri="{BB962C8B-B14F-4D97-AF65-F5344CB8AC3E}">
        <p14:creationId xmlns:p14="http://schemas.microsoft.com/office/powerpoint/2010/main" val="4235706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fontScale="90000"/>
          </a:bodyPr>
          <a:lstStyle/>
          <a:p>
            <a:r>
              <a:rPr lang="ar-SA" b="1" dirty="0"/>
              <a:t>م / الحلول المقترحة لتجاوز التخلف في دول العالم الثالث </a:t>
            </a:r>
            <a:endParaRPr lang="ar-IQ" dirty="0"/>
          </a:p>
        </p:txBody>
      </p:sp>
      <p:sp>
        <p:nvSpPr>
          <p:cNvPr id="4" name="عنصر نائب للمحتوى 3"/>
          <p:cNvSpPr>
            <a:spLocks noGrp="1"/>
          </p:cNvSpPr>
          <p:nvPr>
            <p:ph idx="1"/>
          </p:nvPr>
        </p:nvSpPr>
        <p:spPr/>
        <p:txBody>
          <a:bodyPr/>
          <a:lstStyle/>
          <a:p>
            <a:r>
              <a:rPr lang="ar-SA" dirty="0"/>
              <a:t>ضرورة قيام النظام السياسي في هذه الدول في مجموعة من </a:t>
            </a:r>
            <a:r>
              <a:rPr lang="ar-SA" dirty="0" smtClean="0"/>
              <a:t>القـــواعد الأسـاسية الـــمنظمة لعمــلية صنــع </a:t>
            </a:r>
            <a:r>
              <a:rPr lang="ar-SA" dirty="0"/>
              <a:t>القرار وبشكل </a:t>
            </a:r>
            <a:r>
              <a:rPr lang="ar-SA" dirty="0" smtClean="0"/>
              <a:t>دستـــوري </a:t>
            </a:r>
            <a:r>
              <a:rPr lang="ar-SA" dirty="0"/>
              <a:t>لأنها تساعد على اضفاء الشرعية وغيابها يؤدي إلى </a:t>
            </a:r>
            <a:r>
              <a:rPr lang="ar-SA" dirty="0" smtClean="0"/>
              <a:t>حـــدوث نــــزاعات متكــــررة وبمــا </a:t>
            </a:r>
            <a:r>
              <a:rPr lang="ar-SA" dirty="0"/>
              <a:t>أن أساس النظرة الديمقراطية </a:t>
            </a:r>
            <a:r>
              <a:rPr lang="ar-SA" dirty="0" smtClean="0"/>
              <a:t>يعــود </a:t>
            </a:r>
            <a:r>
              <a:rPr lang="ar-SA" dirty="0"/>
              <a:t>إلى المبدأ القائل بأن الشعب هو صاحب السيادة ومصدر الشرعية فإنه لابد من إعادة صياغة مصادر الشرعية الديمقراطية الدستورية المستمدة من إرادة الشعب ومن التوافق الوطني العام </a:t>
            </a:r>
            <a:endParaRPr lang="ar-IQ" dirty="0"/>
          </a:p>
        </p:txBody>
      </p:sp>
    </p:spTree>
    <p:extLst>
      <p:ext uri="{BB962C8B-B14F-4D97-AF65-F5344CB8AC3E}">
        <p14:creationId xmlns:p14="http://schemas.microsoft.com/office/powerpoint/2010/main" val="27252446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274638"/>
            <a:ext cx="8229600" cy="5746650"/>
          </a:xfrm>
        </p:spPr>
        <p:txBody>
          <a:bodyPr>
            <a:normAutofit/>
          </a:bodyPr>
          <a:lstStyle/>
          <a:p>
            <a:pPr algn="r"/>
            <a:r>
              <a:rPr lang="ar-SA" sz="3600" dirty="0"/>
              <a:t>هذه الدول على استقلالها السياسي والى يومنا </a:t>
            </a:r>
            <a:r>
              <a:rPr lang="ar-SA" sz="3600" dirty="0" smtClean="0"/>
              <a:t>هذا </a:t>
            </a:r>
            <a:r>
              <a:rPr lang="ar-SA" sz="3600" dirty="0"/>
              <a:t>أن هذه </a:t>
            </a:r>
            <a:r>
              <a:rPr lang="ar-SA" sz="3600" dirty="0" smtClean="0"/>
              <a:t>الــــدول تــــواجه </a:t>
            </a:r>
            <a:r>
              <a:rPr lang="ar-SA" sz="3600" dirty="0"/>
              <a:t>اليوم تحديات كبيرة ينبغي أن تواجهها بسياسات وباستراتيجيات لا تقل تحديا عن هذه المصاعب </a:t>
            </a:r>
            <a:r>
              <a:rPr lang="ar-SA" sz="3600" dirty="0" smtClean="0"/>
              <a:t>والتحـــديات فــــدول </a:t>
            </a:r>
            <a:r>
              <a:rPr lang="ar-SA" sz="3600" dirty="0"/>
              <a:t>العالم الثالث أمام امتحان عسير جدا وعليها ان تشق طريقها نحو إقامة جهاز قوي وأداة صلبة </a:t>
            </a:r>
            <a:r>
              <a:rPr lang="ar-SA" sz="3600" dirty="0" smtClean="0"/>
              <a:t>لقيـــادة المجتمـــع </a:t>
            </a:r>
            <a:r>
              <a:rPr lang="ar-SA" sz="3600" dirty="0"/>
              <a:t>نحو التنمية والتحديث واتباع الأساليب </a:t>
            </a:r>
            <a:r>
              <a:rPr lang="ar-SA" sz="3600" dirty="0" smtClean="0"/>
              <a:t>التكنـــلوجية للتحكــــم </a:t>
            </a:r>
            <a:r>
              <a:rPr lang="ar-SA" sz="3600" dirty="0"/>
              <a:t>في مصادر الثروة والطاقة وتعبئة </a:t>
            </a:r>
            <a:r>
              <a:rPr lang="ar-SA" sz="3600" dirty="0" smtClean="0"/>
              <a:t>المــــوارد </a:t>
            </a:r>
            <a:r>
              <a:rPr lang="ar-SA" sz="3600" dirty="0"/>
              <a:t>المادية والبشرية بهدف تحقيق التقدم السياسي </a:t>
            </a:r>
            <a:r>
              <a:rPr lang="ar-SA" sz="3600" dirty="0" smtClean="0"/>
              <a:t>والاقتصـــادي </a:t>
            </a:r>
            <a:r>
              <a:rPr lang="ar-SA" sz="3600" dirty="0"/>
              <a:t>والاجتماعي ولا يمكن أن يتم كل ذلك الا عند </a:t>
            </a:r>
            <a:endParaRPr lang="ar-IQ" sz="3600" dirty="0"/>
          </a:p>
        </p:txBody>
      </p:sp>
    </p:spTree>
    <p:extLst>
      <p:ext uri="{BB962C8B-B14F-4D97-AF65-F5344CB8AC3E}">
        <p14:creationId xmlns:p14="http://schemas.microsoft.com/office/powerpoint/2010/main" val="30730783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rmAutofit fontScale="90000"/>
          </a:bodyPr>
          <a:lstStyle/>
          <a:p>
            <a:pPr algn="r"/>
            <a:r>
              <a:rPr lang="ar-SA" dirty="0" smtClean="0"/>
              <a:t/>
            </a:r>
            <a:br>
              <a:rPr lang="ar-SA" dirty="0" smtClean="0"/>
            </a:br>
            <a:r>
              <a:rPr lang="ar-SA" dirty="0" smtClean="0"/>
              <a:t>تطبيق </a:t>
            </a:r>
            <a:r>
              <a:rPr lang="ar-SA" dirty="0"/>
              <a:t>النظام الديمقراطي حيث يحشد هذا النظام عند ظهوره وسائل تدعمه ومن هذه الوسائل نشر </a:t>
            </a:r>
            <a:r>
              <a:rPr lang="ar-SA" dirty="0" smtClean="0"/>
              <a:t>التعليـــم وتشجيـــع المنظمـــات </a:t>
            </a:r>
            <a:r>
              <a:rPr lang="ar-SA" dirty="0"/>
              <a:t>الخاصة وتحقيق </a:t>
            </a:r>
            <a:r>
              <a:rPr lang="ar-SA" dirty="0" smtClean="0"/>
              <a:t>المشــــاركة </a:t>
            </a:r>
            <a:r>
              <a:rPr lang="ar-SA" dirty="0"/>
              <a:t>السياسية الواسعة النطاق كالأحزاب </a:t>
            </a:r>
            <a:r>
              <a:rPr lang="ar-SA" dirty="0" smtClean="0"/>
              <a:t>والنقــــابات وإشـــــاعة </a:t>
            </a:r>
            <a:r>
              <a:rPr lang="ar-SA" dirty="0"/>
              <a:t>مفاهيم العدالة والمساواة والديمقراطية </a:t>
            </a:r>
            <a:r>
              <a:rPr lang="ar-SA" dirty="0" smtClean="0"/>
              <a:t>المـــقترح </a:t>
            </a:r>
            <a:r>
              <a:rPr lang="ar-SA" dirty="0"/>
              <a:t>تطبيقها </a:t>
            </a:r>
            <a:r>
              <a:rPr lang="ar-SA" dirty="0" smtClean="0"/>
              <a:t>فـــي </a:t>
            </a:r>
            <a:r>
              <a:rPr lang="ar-SA" dirty="0"/>
              <a:t>دول العالم الثالث </a:t>
            </a:r>
            <a:r>
              <a:rPr lang="ar-SA" dirty="0" smtClean="0"/>
              <a:t>هـــي </a:t>
            </a:r>
            <a:r>
              <a:rPr lang="ar-SA" dirty="0"/>
              <a:t>التي يختارها المجتمع والتي تتناسب </a:t>
            </a:r>
            <a:r>
              <a:rPr lang="ar-SA" dirty="0" smtClean="0"/>
              <a:t>والـــموروث الحضــــاري لـــذلك </a:t>
            </a:r>
            <a:r>
              <a:rPr lang="ar-SA" dirty="0"/>
              <a:t>المجتمع والذي يتضمن هويته الثقافية والاخلاقية وليست ديمقراطية مستوردة . </a:t>
            </a:r>
            <a:r>
              <a:rPr lang="en-US" dirty="0"/>
              <a:t/>
            </a:r>
            <a:br>
              <a:rPr lang="en-US" dirty="0"/>
            </a:br>
            <a:endParaRPr lang="ar-IQ" dirty="0"/>
          </a:p>
        </p:txBody>
      </p:sp>
    </p:spTree>
    <p:extLst>
      <p:ext uri="{BB962C8B-B14F-4D97-AF65-F5344CB8AC3E}">
        <p14:creationId xmlns:p14="http://schemas.microsoft.com/office/powerpoint/2010/main" val="5399055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fontScale="90000"/>
          </a:bodyPr>
          <a:lstStyle/>
          <a:p>
            <a:r>
              <a:rPr lang="ar-SA" b="1" dirty="0"/>
              <a:t>/ضمانات حقوق الإنسان وحمايتها على الصعيد الوطني </a:t>
            </a:r>
            <a:endParaRPr lang="ar-IQ" dirty="0"/>
          </a:p>
        </p:txBody>
      </p:sp>
      <p:sp>
        <p:nvSpPr>
          <p:cNvPr id="4" name="عنصر نائب للمحتوى 3"/>
          <p:cNvSpPr>
            <a:spLocks noGrp="1"/>
          </p:cNvSpPr>
          <p:nvPr>
            <p:ph idx="1"/>
          </p:nvPr>
        </p:nvSpPr>
        <p:spPr/>
        <p:txBody>
          <a:bodyPr/>
          <a:lstStyle/>
          <a:p>
            <a:pPr marL="0" indent="0">
              <a:buNone/>
            </a:pPr>
            <a:r>
              <a:rPr lang="ar-SA" b="1" dirty="0"/>
              <a:t> </a:t>
            </a:r>
            <a:r>
              <a:rPr lang="ar-SA" b="1" dirty="0" smtClean="0"/>
              <a:t>  </a:t>
            </a:r>
            <a:r>
              <a:rPr lang="ar-SA" b="1" dirty="0"/>
              <a:t>أ- الدستور  . </a:t>
            </a:r>
            <a:endParaRPr lang="en-US" dirty="0"/>
          </a:p>
          <a:p>
            <a:r>
              <a:rPr lang="ar-SA" b="1" dirty="0"/>
              <a:t>الضمانات الدستورية......... ب- مبدأ سيادة القانون  . </a:t>
            </a:r>
            <a:endParaRPr lang="en-US" dirty="0"/>
          </a:p>
          <a:p>
            <a:r>
              <a:rPr lang="ar-SA" b="1" dirty="0"/>
              <a:t>                            .... ج- مبدأ الفصل بين السلطات .</a:t>
            </a:r>
            <a:endParaRPr lang="en-US" dirty="0"/>
          </a:p>
          <a:p>
            <a:r>
              <a:rPr lang="ar-SA" b="1" dirty="0"/>
              <a:t>أ -الدستور :- </a:t>
            </a:r>
            <a:r>
              <a:rPr lang="ar-SA" dirty="0"/>
              <a:t>يقصد به النص على حقوق الإنسان في الدستور وتوفير حمايتها بآليات مناسبة. </a:t>
            </a:r>
            <a:endParaRPr lang="ar-SA" dirty="0" smtClean="0"/>
          </a:p>
          <a:p>
            <a:r>
              <a:rPr lang="ar-SA" dirty="0" smtClean="0"/>
              <a:t>***</a:t>
            </a:r>
            <a:r>
              <a:rPr lang="ar-SA" dirty="0"/>
              <a:t>النص على حقوق الإنسان في الدستور له أهمية كبيرة؟</a:t>
            </a:r>
            <a:endParaRPr lang="ar-IQ" dirty="0"/>
          </a:p>
        </p:txBody>
      </p:sp>
    </p:spTree>
    <p:extLst>
      <p:ext uri="{BB962C8B-B14F-4D97-AF65-F5344CB8AC3E}">
        <p14:creationId xmlns:p14="http://schemas.microsoft.com/office/powerpoint/2010/main" val="3943443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274638"/>
            <a:ext cx="8229600" cy="5674642"/>
          </a:xfrm>
        </p:spPr>
        <p:txBody>
          <a:bodyPr>
            <a:normAutofit fontScale="90000"/>
          </a:bodyPr>
          <a:lstStyle/>
          <a:p>
            <a:pPr lvl="0" algn="r"/>
            <a:r>
              <a:rPr lang="ar-SA" dirty="0"/>
              <a:t>لأن </a:t>
            </a:r>
            <a:r>
              <a:rPr lang="ar-SA" dirty="0" smtClean="0"/>
              <a:t>الدستـــــور </a:t>
            </a:r>
            <a:r>
              <a:rPr lang="ar-SA" dirty="0"/>
              <a:t>هو القانون الأعلى والأسمى للدولة فهو ينظم قواعد الدولة الأساسية وشكل نظام الدولة </a:t>
            </a:r>
            <a:r>
              <a:rPr lang="ar-SA" dirty="0" smtClean="0"/>
              <a:t>وسلطـــاتها جميعهـــا </a:t>
            </a:r>
            <a:r>
              <a:rPr lang="ar-SA" dirty="0"/>
              <a:t>وحقوق وواجبات الأفراد في الدولة وضماناتها.</a:t>
            </a:r>
            <a:r>
              <a:rPr lang="en-US" dirty="0"/>
              <a:t/>
            </a:r>
            <a:br>
              <a:rPr lang="en-US" dirty="0"/>
            </a:br>
            <a:r>
              <a:rPr lang="ar-SA" dirty="0"/>
              <a:t>أن النص على حقوق الإنسان في الدستور يعني أن </a:t>
            </a:r>
            <a:r>
              <a:rPr lang="ar-SA" dirty="0" smtClean="0"/>
              <a:t>هــــذه الحقــوق </a:t>
            </a:r>
            <a:r>
              <a:rPr lang="ar-SA" dirty="0"/>
              <a:t>أصبحت (مبادئ دستورية وطنية) يجب </a:t>
            </a:r>
            <a:r>
              <a:rPr lang="ar-SA" dirty="0" smtClean="0"/>
              <a:t>احــترامها </a:t>
            </a:r>
            <a:r>
              <a:rPr lang="ar-SA" dirty="0"/>
              <a:t>واتباعها من قبل سلطات التشريع والقضاء والتنفيذ.</a:t>
            </a:r>
            <a:r>
              <a:rPr lang="en-US" dirty="0"/>
              <a:t/>
            </a:r>
            <a:br>
              <a:rPr lang="en-US" dirty="0"/>
            </a:br>
            <a:endParaRPr lang="ar-IQ" dirty="0"/>
          </a:p>
        </p:txBody>
      </p:sp>
    </p:spTree>
    <p:extLst>
      <p:ext uri="{BB962C8B-B14F-4D97-AF65-F5344CB8AC3E}">
        <p14:creationId xmlns:p14="http://schemas.microsoft.com/office/powerpoint/2010/main" val="11621236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530626"/>
          </a:xfrm>
        </p:spPr>
        <p:txBody>
          <a:bodyPr/>
          <a:lstStyle/>
          <a:p>
            <a:pPr algn="r"/>
            <a:r>
              <a:rPr lang="ar-SA" dirty="0" smtClean="0"/>
              <a:t>مما </a:t>
            </a:r>
            <a:r>
              <a:rPr lang="ar-SA" dirty="0"/>
              <a:t>يتطلب وضع نصوص تحميها في مواجهة السلطة حتى في حالة الأحكام العرفية </a:t>
            </a:r>
            <a:r>
              <a:rPr lang="ar-SA" dirty="0" smtClean="0"/>
              <a:t>.</a:t>
            </a:r>
            <a:br>
              <a:rPr lang="ar-SA" dirty="0" smtClean="0"/>
            </a:br>
            <a:r>
              <a:rPr lang="ar-SA" dirty="0" smtClean="0"/>
              <a:t/>
            </a:r>
            <a:br>
              <a:rPr lang="ar-SA" dirty="0" smtClean="0"/>
            </a:br>
            <a:r>
              <a:rPr lang="ar-SA" dirty="0"/>
              <a:t>و</a:t>
            </a:r>
            <a:r>
              <a:rPr lang="ar-SA" dirty="0" smtClean="0"/>
              <a:t>الطوارئ والحـــالات </a:t>
            </a:r>
            <a:r>
              <a:rPr lang="ar-SA" dirty="0"/>
              <a:t>الاستثنائية عن طريق المحاكم الدستورية أو محاكم القضاء الإداري أو الرقابة السياسية البرلمانية .</a:t>
            </a:r>
            <a:r>
              <a:rPr lang="en-US" dirty="0"/>
              <a:t/>
            </a:r>
            <a:br>
              <a:rPr lang="en-US" dirty="0"/>
            </a:br>
            <a:endParaRPr lang="ar-IQ" dirty="0"/>
          </a:p>
        </p:txBody>
      </p:sp>
    </p:spTree>
    <p:extLst>
      <p:ext uri="{BB962C8B-B14F-4D97-AF65-F5344CB8AC3E}">
        <p14:creationId xmlns:p14="http://schemas.microsoft.com/office/powerpoint/2010/main" val="33616716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r>
              <a:rPr lang="ar-SA" b="1" dirty="0"/>
              <a:t>مبدأ سيادة القانون </a:t>
            </a:r>
            <a:endParaRPr lang="ar-IQ" dirty="0"/>
          </a:p>
        </p:txBody>
      </p:sp>
      <p:sp>
        <p:nvSpPr>
          <p:cNvPr id="4" name="عنصر نائب للمحتوى 3"/>
          <p:cNvSpPr>
            <a:spLocks noGrp="1"/>
          </p:cNvSpPr>
          <p:nvPr>
            <p:ph idx="1"/>
          </p:nvPr>
        </p:nvSpPr>
        <p:spPr/>
        <p:txBody>
          <a:bodyPr>
            <a:normAutofit lnSpcReduction="10000"/>
          </a:bodyPr>
          <a:lstStyle/>
          <a:p>
            <a:r>
              <a:rPr lang="ar-SA" dirty="0" smtClean="0"/>
              <a:t>يعد </a:t>
            </a:r>
            <a:r>
              <a:rPr lang="ar-SA" dirty="0"/>
              <a:t>هذا المبدأ أحد الضمانات الأولى والمبدئية لحماية حقوق الإنسان فهو </a:t>
            </a:r>
            <a:r>
              <a:rPr lang="ar-SA" dirty="0" err="1"/>
              <a:t>لايعني</a:t>
            </a:r>
            <a:r>
              <a:rPr lang="ar-SA" dirty="0"/>
              <a:t> فقط بوجود القانون إنما ينبغي أن يضمن </a:t>
            </a:r>
            <a:r>
              <a:rPr lang="ar-SA" dirty="0" smtClean="0"/>
              <a:t>احتـــرام </a:t>
            </a:r>
            <a:r>
              <a:rPr lang="ar-SA" dirty="0"/>
              <a:t>حقوق الإنسان وحرياته، سيادة القانون </a:t>
            </a:r>
            <a:r>
              <a:rPr lang="ar-SA" dirty="0" err="1"/>
              <a:t>لاتتحقق</a:t>
            </a:r>
            <a:r>
              <a:rPr lang="ar-SA" dirty="0"/>
              <a:t> إلا </a:t>
            </a:r>
            <a:r>
              <a:rPr lang="ar-SA" dirty="0" err="1"/>
              <a:t>بأحترام</a:t>
            </a:r>
            <a:r>
              <a:rPr lang="ar-SA" dirty="0"/>
              <a:t> مبدأ الشرعية الجنائية وهذا المبدأ يرتكز على مرتكزين :</a:t>
            </a:r>
            <a:endParaRPr lang="en-US" dirty="0"/>
          </a:p>
          <a:p>
            <a:r>
              <a:rPr lang="ar-SA" b="1" dirty="0"/>
              <a:t> </a:t>
            </a:r>
            <a:r>
              <a:rPr lang="ar-SA" b="1" dirty="0" smtClean="0"/>
              <a:t>أ-</a:t>
            </a:r>
            <a:r>
              <a:rPr lang="ar-SA" b="1" dirty="0" err="1" smtClean="0"/>
              <a:t>لاجريمة</a:t>
            </a:r>
            <a:r>
              <a:rPr lang="ar-SA" b="1" dirty="0" smtClean="0"/>
              <a:t> </a:t>
            </a:r>
            <a:r>
              <a:rPr lang="ar-SA" b="1" dirty="0" err="1"/>
              <a:t>ولاعقوبة</a:t>
            </a:r>
            <a:r>
              <a:rPr lang="ar-SA" b="1" dirty="0"/>
              <a:t> إلا بنص :</a:t>
            </a:r>
            <a:r>
              <a:rPr lang="ar-SA" dirty="0"/>
              <a:t>فالتشريع هو المصدر الوحيد للتجريم والعقاب.</a:t>
            </a:r>
            <a:endParaRPr lang="en-US" dirty="0"/>
          </a:p>
          <a:p>
            <a:r>
              <a:rPr lang="ar-SA" dirty="0"/>
              <a:t> </a:t>
            </a:r>
            <a:r>
              <a:rPr lang="ar-SA" b="1" dirty="0"/>
              <a:t>لا عقوبة إلا</a:t>
            </a:r>
            <a:r>
              <a:rPr lang="ar-SA" dirty="0"/>
              <a:t> </a:t>
            </a:r>
            <a:r>
              <a:rPr lang="ar-SA" b="1" dirty="0"/>
              <a:t>بحكم قضائي </a:t>
            </a:r>
            <a:r>
              <a:rPr lang="ar-SA" dirty="0"/>
              <a:t>: يصدر من محكمة مختصة وفقاً للقانون</a:t>
            </a:r>
            <a:endParaRPr lang="ar-IQ" dirty="0"/>
          </a:p>
        </p:txBody>
      </p:sp>
    </p:spTree>
    <p:extLst>
      <p:ext uri="{BB962C8B-B14F-4D97-AF65-F5344CB8AC3E}">
        <p14:creationId xmlns:p14="http://schemas.microsoft.com/office/powerpoint/2010/main" val="20448504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مبدأ الفصل بين السلطات </a:t>
            </a:r>
            <a:endParaRPr lang="ar-IQ" dirty="0"/>
          </a:p>
        </p:txBody>
      </p:sp>
      <p:sp>
        <p:nvSpPr>
          <p:cNvPr id="3" name="عنصر نائب للمحتوى 2"/>
          <p:cNvSpPr>
            <a:spLocks noGrp="1"/>
          </p:cNvSpPr>
          <p:nvPr>
            <p:ph idx="1"/>
          </p:nvPr>
        </p:nvSpPr>
        <p:spPr/>
        <p:txBody>
          <a:bodyPr/>
          <a:lstStyle/>
          <a:p>
            <a:r>
              <a:rPr lang="ar-SA" dirty="0" smtClean="0"/>
              <a:t>وهــــو أحــــد </a:t>
            </a:r>
            <a:r>
              <a:rPr lang="ar-SA" dirty="0"/>
              <a:t>ضمانات حقوق الإنسان ويقصد به أن تتوزع </a:t>
            </a:r>
            <a:r>
              <a:rPr lang="ar-SA" dirty="0" err="1"/>
              <a:t>أختصاصات</a:t>
            </a:r>
            <a:r>
              <a:rPr lang="ar-SA" dirty="0"/>
              <a:t> </a:t>
            </a:r>
            <a:r>
              <a:rPr lang="ar-SA" dirty="0" smtClean="0"/>
              <a:t>الــــدولة </a:t>
            </a:r>
            <a:r>
              <a:rPr lang="ar-SA" dirty="0"/>
              <a:t>"التشريعية والتنفيذية والقضائية" بين هيئات منفصلة ومستقلة عن بعضها البعض، مع تعاون هذه السلطات ورقابة كل منها على الأخرى بحيث يتحقق التوازن بينهما.</a:t>
            </a:r>
            <a:endParaRPr lang="en-US" dirty="0"/>
          </a:p>
          <a:p>
            <a:pPr lvl="0"/>
            <a:r>
              <a:rPr lang="ar-SA" dirty="0"/>
              <a:t>لابد أن </a:t>
            </a:r>
            <a:r>
              <a:rPr lang="ar-SA" dirty="0" err="1"/>
              <a:t>لاتتركز</a:t>
            </a:r>
            <a:r>
              <a:rPr lang="ar-SA" dirty="0"/>
              <a:t> السلطة بيد فرد أو هيئة واحدة؟؟</a:t>
            </a:r>
            <a:endParaRPr lang="en-US" dirty="0"/>
          </a:p>
          <a:p>
            <a:endParaRPr lang="ar-IQ" dirty="0"/>
          </a:p>
        </p:txBody>
      </p:sp>
    </p:spTree>
    <p:extLst>
      <p:ext uri="{BB962C8B-B14F-4D97-AF65-F5344CB8AC3E}">
        <p14:creationId xmlns:p14="http://schemas.microsoft.com/office/powerpoint/2010/main" val="836856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 حقوق الإنسان في الحضارات القديمة </a:t>
            </a:r>
            <a:endParaRPr lang="ar-IQ" dirty="0"/>
          </a:p>
        </p:txBody>
      </p:sp>
      <p:sp>
        <p:nvSpPr>
          <p:cNvPr id="3" name="عنصر نائب للمحتوى 2"/>
          <p:cNvSpPr>
            <a:spLocks noGrp="1"/>
          </p:cNvSpPr>
          <p:nvPr>
            <p:ph idx="1"/>
          </p:nvPr>
        </p:nvSpPr>
        <p:spPr/>
        <p:txBody>
          <a:bodyPr/>
          <a:lstStyle/>
          <a:p>
            <a:r>
              <a:rPr lang="ar-SA" sz="4000" dirty="0" smtClean="0">
                <a:cs typeface="+mj-cs"/>
              </a:rPr>
              <a:t>أن </a:t>
            </a:r>
            <a:r>
              <a:rPr lang="ar-SA" sz="4000" dirty="0" err="1" smtClean="0">
                <a:cs typeface="+mj-cs"/>
              </a:rPr>
              <a:t>ال</a:t>
            </a:r>
            <a:r>
              <a:rPr lang="ar-IQ" sz="4000" dirty="0" smtClean="0">
                <a:cs typeface="+mj-cs"/>
              </a:rPr>
              <a:t>ــ</a:t>
            </a:r>
            <a:r>
              <a:rPr lang="ar-SA" sz="4000" dirty="0" smtClean="0">
                <a:cs typeface="+mj-cs"/>
              </a:rPr>
              <a:t>وعي بالنسبة لحقوق الإنسان أخ</a:t>
            </a:r>
            <a:r>
              <a:rPr lang="ar-IQ" sz="4000" dirty="0" smtClean="0">
                <a:cs typeface="+mj-cs"/>
              </a:rPr>
              <a:t>ــــ</a:t>
            </a:r>
            <a:r>
              <a:rPr lang="ar-SA" sz="4000" dirty="0" smtClean="0">
                <a:cs typeface="+mj-cs"/>
              </a:rPr>
              <a:t>ذ مسيرة </a:t>
            </a:r>
            <a:r>
              <a:rPr lang="ar-SA" sz="4000" dirty="0" err="1" smtClean="0">
                <a:cs typeface="+mj-cs"/>
              </a:rPr>
              <a:t>ط</a:t>
            </a:r>
            <a:r>
              <a:rPr lang="ar-IQ" sz="4000" dirty="0" smtClean="0">
                <a:cs typeface="+mj-cs"/>
              </a:rPr>
              <a:t>ــ</a:t>
            </a:r>
            <a:r>
              <a:rPr lang="ar-SA" sz="4000" dirty="0" err="1" smtClean="0">
                <a:cs typeface="+mj-cs"/>
              </a:rPr>
              <a:t>ويلة</a:t>
            </a:r>
            <a:r>
              <a:rPr lang="ar-SA" sz="4000" dirty="0" smtClean="0">
                <a:cs typeface="+mj-cs"/>
              </a:rPr>
              <a:t> ف</a:t>
            </a:r>
            <a:r>
              <a:rPr lang="ar-IQ" sz="4000" dirty="0" smtClean="0">
                <a:cs typeface="+mj-cs"/>
              </a:rPr>
              <a:t>ــ</a:t>
            </a:r>
            <a:r>
              <a:rPr lang="ar-SA" sz="4000" dirty="0" smtClean="0">
                <a:cs typeface="+mj-cs"/>
              </a:rPr>
              <a:t>ي </a:t>
            </a:r>
            <a:r>
              <a:rPr lang="ar-SA" sz="4000" dirty="0" err="1" smtClean="0">
                <a:cs typeface="+mj-cs"/>
              </a:rPr>
              <a:t>الت</a:t>
            </a:r>
            <a:r>
              <a:rPr lang="ar-IQ" sz="4000" dirty="0" smtClean="0">
                <a:cs typeface="+mj-cs"/>
              </a:rPr>
              <a:t>ــ</a:t>
            </a:r>
            <a:r>
              <a:rPr lang="ar-SA" sz="4000" dirty="0" err="1" smtClean="0">
                <a:cs typeface="+mj-cs"/>
              </a:rPr>
              <a:t>أريخ</a:t>
            </a:r>
            <a:r>
              <a:rPr lang="ar-SA" sz="4000" dirty="0" smtClean="0">
                <a:cs typeface="+mj-cs"/>
              </a:rPr>
              <a:t> </a:t>
            </a:r>
            <a:r>
              <a:rPr lang="ar-SA" sz="4000" dirty="0" err="1" smtClean="0">
                <a:cs typeface="+mj-cs"/>
              </a:rPr>
              <a:t>ال</a:t>
            </a:r>
            <a:r>
              <a:rPr lang="ar-IQ" sz="4000" dirty="0" smtClean="0">
                <a:cs typeface="+mj-cs"/>
              </a:rPr>
              <a:t>ـ</a:t>
            </a:r>
            <a:r>
              <a:rPr lang="ar-SA" sz="4000" dirty="0" smtClean="0">
                <a:cs typeface="+mj-cs"/>
              </a:rPr>
              <a:t>بشري، وتحققت مكاسب </a:t>
            </a:r>
            <a:r>
              <a:rPr lang="ar-SA" sz="4000" dirty="0" err="1" smtClean="0">
                <a:cs typeface="+mj-cs"/>
              </a:rPr>
              <a:t>ك</a:t>
            </a:r>
            <a:r>
              <a:rPr lang="ar-IQ" sz="4000" dirty="0" smtClean="0">
                <a:cs typeface="+mj-cs"/>
              </a:rPr>
              <a:t>ـــ</a:t>
            </a:r>
            <a:r>
              <a:rPr lang="ar-SA" sz="4000" dirty="0" err="1" smtClean="0">
                <a:cs typeface="+mj-cs"/>
              </a:rPr>
              <a:t>ثيرة</a:t>
            </a:r>
            <a:r>
              <a:rPr lang="ar-SA" sz="4000" dirty="0" smtClean="0">
                <a:cs typeface="+mj-cs"/>
              </a:rPr>
              <a:t> بس</a:t>
            </a:r>
            <a:r>
              <a:rPr lang="ar-IQ" sz="4000" dirty="0" smtClean="0">
                <a:cs typeface="+mj-cs"/>
              </a:rPr>
              <a:t>ـــ</a:t>
            </a:r>
            <a:r>
              <a:rPr lang="ar-SA" sz="4000" dirty="0" err="1" smtClean="0">
                <a:cs typeface="+mj-cs"/>
              </a:rPr>
              <a:t>بب</a:t>
            </a:r>
            <a:r>
              <a:rPr lang="ar-SA" sz="4000" dirty="0" smtClean="0">
                <a:cs typeface="+mj-cs"/>
              </a:rPr>
              <a:t> ن</a:t>
            </a:r>
            <a:r>
              <a:rPr lang="ar-IQ" sz="4000" dirty="0" smtClean="0">
                <a:cs typeface="+mj-cs"/>
              </a:rPr>
              <a:t>ــ</a:t>
            </a:r>
            <a:r>
              <a:rPr lang="ar-SA" sz="4000" dirty="0" smtClean="0">
                <a:cs typeface="+mj-cs"/>
              </a:rPr>
              <a:t>ضال </a:t>
            </a:r>
            <a:r>
              <a:rPr lang="ar-SA" sz="4000" dirty="0" err="1" smtClean="0">
                <a:cs typeface="+mj-cs"/>
              </a:rPr>
              <a:t>الش</a:t>
            </a:r>
            <a:r>
              <a:rPr lang="ar-IQ" sz="4000" dirty="0" smtClean="0">
                <a:cs typeface="+mj-cs"/>
              </a:rPr>
              <a:t>ــ</a:t>
            </a:r>
            <a:r>
              <a:rPr lang="ar-SA" sz="4000" dirty="0" err="1" smtClean="0">
                <a:cs typeface="+mj-cs"/>
              </a:rPr>
              <a:t>عوب</a:t>
            </a:r>
            <a:r>
              <a:rPr lang="ar-SA" sz="4000" dirty="0" smtClean="0">
                <a:cs typeface="+mj-cs"/>
              </a:rPr>
              <a:t> والأفراد </a:t>
            </a:r>
            <a:r>
              <a:rPr lang="ar-SA" sz="4000" dirty="0" err="1" smtClean="0">
                <a:cs typeface="+mj-cs"/>
              </a:rPr>
              <a:t>ع</a:t>
            </a:r>
            <a:r>
              <a:rPr lang="ar-IQ" sz="4000" dirty="0" smtClean="0">
                <a:cs typeface="+mj-cs"/>
              </a:rPr>
              <a:t>ـ</a:t>
            </a:r>
            <a:r>
              <a:rPr lang="ar-SA" sz="4000" dirty="0" smtClean="0">
                <a:cs typeface="+mj-cs"/>
              </a:rPr>
              <a:t>بر </a:t>
            </a:r>
            <a:r>
              <a:rPr lang="ar-SA" sz="4000" dirty="0" err="1" smtClean="0">
                <a:cs typeface="+mj-cs"/>
              </a:rPr>
              <a:t>الت</a:t>
            </a:r>
            <a:r>
              <a:rPr lang="ar-IQ" sz="4000" dirty="0" smtClean="0">
                <a:cs typeface="+mj-cs"/>
              </a:rPr>
              <a:t>ــ</a:t>
            </a:r>
            <a:r>
              <a:rPr lang="ar-SA" sz="4000" dirty="0" err="1" smtClean="0">
                <a:cs typeface="+mj-cs"/>
              </a:rPr>
              <a:t>أريخ</a:t>
            </a:r>
            <a:r>
              <a:rPr lang="ar-SA" sz="4000" dirty="0" smtClean="0">
                <a:cs typeface="+mj-cs"/>
              </a:rPr>
              <a:t>. س</a:t>
            </a:r>
            <a:r>
              <a:rPr lang="ar-IQ" sz="4000" dirty="0" smtClean="0">
                <a:cs typeface="+mj-cs"/>
              </a:rPr>
              <a:t>ــ</a:t>
            </a:r>
            <a:r>
              <a:rPr lang="ar-SA" sz="4000" dirty="0" err="1" smtClean="0">
                <a:cs typeface="+mj-cs"/>
              </a:rPr>
              <a:t>اهمت</a:t>
            </a:r>
            <a:r>
              <a:rPr lang="ar-SA" sz="4000" dirty="0" smtClean="0">
                <a:cs typeface="+mj-cs"/>
              </a:rPr>
              <a:t> جم</a:t>
            </a:r>
            <a:r>
              <a:rPr lang="ar-IQ" sz="4000" dirty="0" smtClean="0">
                <a:cs typeface="+mj-cs"/>
              </a:rPr>
              <a:t>ــ</a:t>
            </a:r>
            <a:r>
              <a:rPr lang="ar-SA" sz="4000" dirty="0" smtClean="0">
                <a:cs typeface="+mj-cs"/>
              </a:rPr>
              <a:t>يع الحضارات والشرائع القديمة في وضع بذور مسيرة حقوق الإنسان منذ زمن بعيد</a:t>
            </a:r>
            <a:r>
              <a:rPr lang="ar-IQ" sz="4000" dirty="0" smtClean="0">
                <a:cs typeface="+mj-cs"/>
              </a:rPr>
              <a:t>.</a:t>
            </a:r>
            <a:r>
              <a:rPr lang="ar-SA" sz="4000" dirty="0" smtClean="0">
                <a:cs typeface="+mj-cs"/>
              </a:rPr>
              <a:t> </a:t>
            </a:r>
            <a:endParaRPr lang="en-US" sz="4000" dirty="0" smtClean="0">
              <a:cs typeface="+mj-cs"/>
            </a:endParaRPr>
          </a:p>
          <a:p>
            <a:endParaRPr lang="ar-IQ"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274638"/>
            <a:ext cx="8229600" cy="5602634"/>
          </a:xfrm>
        </p:spPr>
        <p:txBody>
          <a:bodyPr>
            <a:normAutofit fontScale="90000"/>
          </a:bodyPr>
          <a:lstStyle/>
          <a:p>
            <a:pPr lvl="0" algn="r"/>
            <a:r>
              <a:rPr lang="ar-SA" sz="3600" dirty="0" smtClean="0"/>
              <a:t/>
            </a:r>
            <a:br>
              <a:rPr lang="ar-SA" sz="3600" dirty="0" smtClean="0"/>
            </a:br>
            <a:r>
              <a:rPr lang="ar-SA" sz="3600" dirty="0" smtClean="0"/>
              <a:t>وذلك </a:t>
            </a:r>
            <a:r>
              <a:rPr lang="ar-SA" sz="3600" dirty="0"/>
              <a:t>لأن حقوق الإنسان سوف تكون بخطر، </a:t>
            </a:r>
            <a:r>
              <a:rPr lang="ar-SA" sz="3600" dirty="0" err="1"/>
              <a:t>فأذا</a:t>
            </a:r>
            <a:r>
              <a:rPr lang="ar-SA" sz="3600" dirty="0"/>
              <a:t> </a:t>
            </a:r>
            <a:r>
              <a:rPr lang="ar-SA" sz="3600" dirty="0" err="1"/>
              <a:t>أجتمعت</a:t>
            </a:r>
            <a:r>
              <a:rPr lang="ar-SA" sz="3600" dirty="0"/>
              <a:t> مثلـــــا السلطة التنفيذية والتشريعية معا فذلك يمكن السلطة التنفيذية من إصدار تشريعات تمنح نفسها سلطات واسعة، </a:t>
            </a:r>
            <a:br>
              <a:rPr lang="ar-SA" sz="3600" dirty="0"/>
            </a:br>
            <a:r>
              <a:rPr lang="ar-SA" sz="3600" dirty="0"/>
              <a:t>أما إذا اجتمعت سلطة القضاء مع سلطة التشريع أو التنفيذ </a:t>
            </a:r>
            <a:r>
              <a:rPr lang="ar-SA" sz="3600" dirty="0" smtClean="0"/>
              <a:t/>
            </a:r>
            <a:br>
              <a:rPr lang="ar-SA" sz="3600" dirty="0" smtClean="0"/>
            </a:br>
            <a:r>
              <a:rPr lang="ar-SA" sz="3600" dirty="0" smtClean="0"/>
              <a:t>فذلك </a:t>
            </a:r>
            <a:r>
              <a:rPr lang="ar-SA" sz="3600" dirty="0"/>
              <a:t>يؤدي إلى غياب الرقابة القضائية على السلطتين . </a:t>
            </a:r>
            <a:r>
              <a:rPr lang="en-US" sz="3600" dirty="0" smtClean="0"/>
              <a:t/>
            </a:r>
            <a:br>
              <a:rPr lang="en-US" sz="3600" dirty="0" smtClean="0"/>
            </a:br>
            <a:r>
              <a:rPr lang="en-US" sz="3600" dirty="0"/>
              <a:t/>
            </a:r>
            <a:br>
              <a:rPr lang="en-US" sz="3600" dirty="0"/>
            </a:br>
            <a:r>
              <a:rPr lang="ar-SA" sz="3600" dirty="0"/>
              <a:t>بداية ذكره كانت على يد أرسطو وهو اول من طرح فكرة</a:t>
            </a:r>
            <a:br>
              <a:rPr lang="ar-SA" sz="3600" dirty="0"/>
            </a:br>
            <a:r>
              <a:rPr lang="ar-SA" sz="3600" dirty="0"/>
              <a:t> ( الحكومة المختلطة) في السياسة للمدن اليونانية . </a:t>
            </a:r>
            <a:r>
              <a:rPr lang="en-US" sz="3600" dirty="0"/>
              <a:t/>
            </a:r>
            <a:br>
              <a:rPr lang="en-US" sz="3600" dirty="0"/>
            </a:br>
            <a:r>
              <a:rPr lang="ar-IQ" sz="3600" dirty="0"/>
              <a:t/>
            </a:r>
            <a:br>
              <a:rPr lang="ar-IQ" sz="3600" dirty="0"/>
            </a:br>
            <a:endParaRPr lang="ar-IQ" sz="3600" dirty="0"/>
          </a:p>
        </p:txBody>
      </p:sp>
    </p:spTree>
    <p:extLst>
      <p:ext uri="{BB962C8B-B14F-4D97-AF65-F5344CB8AC3E}">
        <p14:creationId xmlns:p14="http://schemas.microsoft.com/office/powerpoint/2010/main" val="32568872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458618"/>
          </a:xfrm>
        </p:spPr>
        <p:txBody>
          <a:bodyPr>
            <a:normAutofit/>
          </a:bodyPr>
          <a:lstStyle/>
          <a:p>
            <a:r>
              <a:rPr lang="ar-SA" sz="7200" dirty="0" err="1" smtClean="0"/>
              <a:t>المحاضره</a:t>
            </a:r>
            <a:r>
              <a:rPr lang="ar-SA" sz="7200" dirty="0" smtClean="0"/>
              <a:t/>
            </a:r>
            <a:br>
              <a:rPr lang="ar-SA" sz="7200" dirty="0" smtClean="0"/>
            </a:br>
            <a:r>
              <a:rPr lang="ar-SA" sz="7200" dirty="0" smtClean="0"/>
              <a:t>15</a:t>
            </a:r>
            <a:endParaRPr lang="ar-IQ" sz="7200" dirty="0"/>
          </a:p>
        </p:txBody>
      </p:sp>
    </p:spTree>
    <p:extLst>
      <p:ext uri="{BB962C8B-B14F-4D97-AF65-F5344CB8AC3E}">
        <p14:creationId xmlns:p14="http://schemas.microsoft.com/office/powerpoint/2010/main" val="37630035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r>
              <a:rPr lang="ar-SA" dirty="0"/>
              <a:t>لمبدأ فصل السلطات أنواع وهي :-</a:t>
            </a:r>
            <a:endParaRPr lang="ar-IQ" dirty="0"/>
          </a:p>
        </p:txBody>
      </p:sp>
      <p:sp>
        <p:nvSpPr>
          <p:cNvPr id="4" name="عنصر نائب للمحتوى 3"/>
          <p:cNvSpPr>
            <a:spLocks noGrp="1"/>
          </p:cNvSpPr>
          <p:nvPr>
            <p:ph idx="1"/>
          </p:nvPr>
        </p:nvSpPr>
        <p:spPr/>
        <p:txBody>
          <a:bodyPr>
            <a:normAutofit/>
          </a:bodyPr>
          <a:lstStyle/>
          <a:p>
            <a:r>
              <a:rPr lang="ar-SA" sz="4000" dirty="0"/>
              <a:t>أ- الفصل التام :- </a:t>
            </a:r>
            <a:r>
              <a:rPr lang="ar-SA" sz="4000" dirty="0" smtClean="0"/>
              <a:t>فصــل </a:t>
            </a:r>
            <a:r>
              <a:rPr lang="ar-SA" sz="4000" dirty="0"/>
              <a:t>البرلمان بشكل تام عن بقية السلطات بحيث </a:t>
            </a:r>
            <a:r>
              <a:rPr lang="ar-SA" sz="4000" dirty="0" err="1"/>
              <a:t>لايمكن</a:t>
            </a:r>
            <a:r>
              <a:rPr lang="ar-SA" sz="4000" dirty="0"/>
              <a:t> حله من قبل الرئيس ورئيس الوزراء . </a:t>
            </a:r>
            <a:endParaRPr lang="en-US" sz="4000" dirty="0"/>
          </a:p>
          <a:p>
            <a:r>
              <a:rPr lang="ar-SA" sz="4000" dirty="0"/>
              <a:t>ب-الفصل المرن:- وهو الفصل الذي يقوم على </a:t>
            </a:r>
            <a:r>
              <a:rPr lang="ar-SA" sz="4000" dirty="0" smtClean="0"/>
              <a:t>مبـــدأ التعــــاون </a:t>
            </a:r>
            <a:r>
              <a:rPr lang="ar-SA" sz="4000" dirty="0"/>
              <a:t>والتوازن بين السلطات، وهو المعمول به في النظام البرلماني . </a:t>
            </a:r>
            <a:endParaRPr lang="en-US" sz="4000" dirty="0"/>
          </a:p>
          <a:p>
            <a:pPr marL="0" indent="0">
              <a:buNone/>
            </a:pPr>
            <a:endParaRPr lang="en-US" sz="4000" dirty="0"/>
          </a:p>
          <a:p>
            <a:endParaRPr lang="ar-IQ" dirty="0"/>
          </a:p>
        </p:txBody>
      </p:sp>
    </p:spTree>
    <p:extLst>
      <p:ext uri="{BB962C8B-B14F-4D97-AF65-F5344CB8AC3E}">
        <p14:creationId xmlns:p14="http://schemas.microsoft.com/office/powerpoint/2010/main" val="34277174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مميزات مبدأ الفصل بين السلطات </a:t>
            </a:r>
            <a:endParaRPr lang="ar-IQ" dirty="0"/>
          </a:p>
        </p:txBody>
      </p:sp>
      <p:sp>
        <p:nvSpPr>
          <p:cNvPr id="3" name="عنصر نائب للمحتوى 2"/>
          <p:cNvSpPr>
            <a:spLocks noGrp="1"/>
          </p:cNvSpPr>
          <p:nvPr>
            <p:ph idx="1"/>
          </p:nvPr>
        </p:nvSpPr>
        <p:spPr/>
        <p:txBody>
          <a:bodyPr/>
          <a:lstStyle/>
          <a:p>
            <a:r>
              <a:rPr lang="ar-SA" dirty="0"/>
              <a:t>١-منع احتكار السلطة . </a:t>
            </a:r>
            <a:endParaRPr lang="en-US" dirty="0"/>
          </a:p>
          <a:p>
            <a:r>
              <a:rPr lang="ar-SA" dirty="0"/>
              <a:t>٢- استقلالية السلطة . </a:t>
            </a:r>
            <a:endParaRPr lang="en-US" dirty="0"/>
          </a:p>
          <a:p>
            <a:r>
              <a:rPr lang="ar-SA" dirty="0"/>
              <a:t>٣- رفع مستوى الخدمات المقدمة من قبل الدولة . </a:t>
            </a:r>
            <a:endParaRPr lang="ar-SA" dirty="0" smtClean="0"/>
          </a:p>
          <a:p>
            <a:endParaRPr lang="en-US" dirty="0"/>
          </a:p>
        </p:txBody>
      </p:sp>
    </p:spTree>
    <p:extLst>
      <p:ext uri="{BB962C8B-B14F-4D97-AF65-F5344CB8AC3E}">
        <p14:creationId xmlns:p14="http://schemas.microsoft.com/office/powerpoint/2010/main" val="425003575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 الـــــرقابة القضـــائية </a:t>
            </a:r>
            <a:endParaRPr lang="ar-IQ" dirty="0"/>
          </a:p>
        </p:txBody>
      </p:sp>
      <p:sp>
        <p:nvSpPr>
          <p:cNvPr id="3" name="عنصر نائب للمحتوى 2"/>
          <p:cNvSpPr>
            <a:spLocks noGrp="1"/>
          </p:cNvSpPr>
          <p:nvPr>
            <p:ph idx="1"/>
          </p:nvPr>
        </p:nvSpPr>
        <p:spPr/>
        <p:txBody>
          <a:bodyPr>
            <a:normAutofit fontScale="92500" lnSpcReduction="10000"/>
          </a:bodyPr>
          <a:lstStyle/>
          <a:p>
            <a:pPr lvl="0"/>
            <a:r>
              <a:rPr lang="ar-SA" dirty="0"/>
              <a:t>وهي رقابة لاحقة على صدور القانون، وتعتبر هذه الرقابة أكمل وأفضل أنواع الرقابة وأكثرها فعالية وضمانا . </a:t>
            </a:r>
            <a:endParaRPr lang="en-US" dirty="0"/>
          </a:p>
          <a:p>
            <a:pPr lvl="0"/>
            <a:r>
              <a:rPr lang="en-US" b="1" dirty="0"/>
              <a:t> </a:t>
            </a:r>
            <a:endParaRPr lang="en-US" dirty="0"/>
          </a:p>
          <a:p>
            <a:pPr lvl="0"/>
            <a:r>
              <a:rPr lang="ar-SA" b="1" dirty="0"/>
              <a:t>أولاً : أ- طريقة الدعوى الأصلية (طلب إلغاء القانون) :</a:t>
            </a:r>
            <a:r>
              <a:rPr lang="ar-SA" dirty="0"/>
              <a:t> حيث يحق للأفراد أو بعض الهيئات بالطعن بدستورية قانون معين أمام محكمة مختصة </a:t>
            </a:r>
            <a:r>
              <a:rPr lang="ar-SA" dirty="0" err="1"/>
              <a:t>فأذا</a:t>
            </a:r>
            <a:r>
              <a:rPr lang="ar-SA" dirty="0"/>
              <a:t> رأت عدم دستوريته حكمت </a:t>
            </a:r>
            <a:r>
              <a:rPr lang="ar-SA" dirty="0" err="1"/>
              <a:t>بألغائه</a:t>
            </a:r>
            <a:r>
              <a:rPr lang="ar-SA" dirty="0"/>
              <a:t> .</a:t>
            </a:r>
            <a:endParaRPr lang="en-US" dirty="0"/>
          </a:p>
          <a:p>
            <a:r>
              <a:rPr lang="ar-SA" b="1" dirty="0"/>
              <a:t>ب- طريقة الدفع بعدم دستورية القانون : </a:t>
            </a:r>
            <a:r>
              <a:rPr lang="ar-SA" dirty="0"/>
              <a:t>وتعني هذه الطريقة أن يقوم الفرد بتقديم طلب للمحكمة يطلب فيه بعدم تطبيق القانون على قضيته المنظورة لتمنع المحكمة تطبيقه إذا رأت الطلب صحيح.</a:t>
            </a:r>
            <a:endParaRPr lang="ar-IQ" dirty="0"/>
          </a:p>
        </p:txBody>
      </p:sp>
    </p:spTree>
    <p:extLst>
      <p:ext uri="{BB962C8B-B14F-4D97-AF65-F5344CB8AC3E}">
        <p14:creationId xmlns:p14="http://schemas.microsoft.com/office/powerpoint/2010/main" val="16777931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الضمـــانات </a:t>
            </a:r>
            <a:r>
              <a:rPr lang="ar-SA" b="1" dirty="0"/>
              <a:t>السياسية </a:t>
            </a:r>
            <a:endParaRPr lang="ar-IQ" dirty="0"/>
          </a:p>
        </p:txBody>
      </p:sp>
      <p:sp>
        <p:nvSpPr>
          <p:cNvPr id="3" name="عنصر نائب للمحتوى 2"/>
          <p:cNvSpPr>
            <a:spLocks noGrp="1"/>
          </p:cNvSpPr>
          <p:nvPr>
            <p:ph idx="1"/>
          </p:nvPr>
        </p:nvSpPr>
        <p:spPr/>
        <p:txBody>
          <a:bodyPr/>
          <a:lstStyle/>
          <a:p>
            <a:r>
              <a:rPr lang="ar-SA" dirty="0"/>
              <a:t>أثبتت تجارب الأمم المتحدة </a:t>
            </a:r>
            <a:r>
              <a:rPr lang="ar-SA" dirty="0" smtClean="0"/>
              <a:t>والشعــــوب </a:t>
            </a:r>
            <a:r>
              <a:rPr lang="ar-SA" dirty="0"/>
              <a:t>أن توفر الضمانات الدستورية والقضائية </a:t>
            </a:r>
            <a:r>
              <a:rPr lang="ar-SA" dirty="0" err="1"/>
              <a:t>لايكفي</a:t>
            </a:r>
            <a:r>
              <a:rPr lang="ar-SA" dirty="0"/>
              <a:t> وحده لحماية حقوق الإنسان في الدولة، إذ </a:t>
            </a:r>
            <a:r>
              <a:rPr lang="ar-SA" dirty="0" smtClean="0"/>
              <a:t>لابــــــد </a:t>
            </a:r>
            <a:r>
              <a:rPr lang="ar-SA" dirty="0"/>
              <a:t>من وجود الإرادة السياسية ونظام سياسي ديمقراطي يؤمن بحقوق الإنسان وحرياته، *فحقوق الإنسان </a:t>
            </a:r>
            <a:r>
              <a:rPr lang="ar-SA" dirty="0" smtClean="0"/>
              <a:t>تحتـــــرم وتطبــق </a:t>
            </a:r>
            <a:r>
              <a:rPr lang="ar-SA" dirty="0"/>
              <a:t>بحسب مستوى الديمقراطية للدولة "لأن الديمقراطية </a:t>
            </a:r>
            <a:r>
              <a:rPr lang="ar-SA" dirty="0" smtClean="0"/>
              <a:t>هــــي </a:t>
            </a:r>
            <a:r>
              <a:rPr lang="ar-SA" dirty="0"/>
              <a:t>الإطار الأمثل والأنسب لممارسة حقوق الإنسان </a:t>
            </a:r>
            <a:endParaRPr lang="en-US" dirty="0"/>
          </a:p>
          <a:p>
            <a:endParaRPr lang="ar-IQ" dirty="0"/>
          </a:p>
        </p:txBody>
      </p:sp>
    </p:spTree>
    <p:extLst>
      <p:ext uri="{BB962C8B-B14F-4D97-AF65-F5344CB8AC3E}">
        <p14:creationId xmlns:p14="http://schemas.microsoft.com/office/powerpoint/2010/main" val="116869199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274638"/>
            <a:ext cx="8229600" cy="6250706"/>
          </a:xfrm>
        </p:spPr>
        <p:txBody>
          <a:bodyPr>
            <a:normAutofit/>
          </a:bodyPr>
          <a:lstStyle/>
          <a:p>
            <a:pPr algn="r"/>
            <a:r>
              <a:rPr lang="ar-SA" sz="3600" dirty="0"/>
              <a:t>وهي نظام سياسي واجتماعي واقتصادي يقوم على أركان ثلاثة؟</a:t>
            </a:r>
            <a:r>
              <a:rPr lang="en-US" sz="3600" dirty="0"/>
              <a:t/>
            </a:r>
            <a:br>
              <a:rPr lang="en-US" sz="3600" dirty="0"/>
            </a:br>
            <a:r>
              <a:rPr lang="ar-SA" sz="3600" b="1" dirty="0"/>
              <a:t> </a:t>
            </a:r>
            <a:r>
              <a:rPr lang="en-US" sz="3600" dirty="0"/>
              <a:t/>
            </a:r>
            <a:br>
              <a:rPr lang="en-US" sz="3600" dirty="0"/>
            </a:br>
            <a:r>
              <a:rPr lang="ar-SA" sz="3600" b="1" dirty="0"/>
              <a:t>١- ( حقوق الإنسان في الحرية والمساواة ) </a:t>
            </a:r>
            <a:r>
              <a:rPr lang="ar-SA" sz="3600" dirty="0"/>
              <a:t>وباقي الحقوق والحريات. </a:t>
            </a:r>
            <a:r>
              <a:rPr lang="en-US" sz="3600" dirty="0"/>
              <a:t/>
            </a:r>
            <a:br>
              <a:rPr lang="en-US" sz="3600" dirty="0"/>
            </a:br>
            <a:r>
              <a:rPr lang="ar-SA" sz="3600" b="1" dirty="0"/>
              <a:t>٢- ( دولة المؤسسات ) : </a:t>
            </a:r>
            <a:r>
              <a:rPr lang="ar-SA" sz="3600" dirty="0"/>
              <a:t>هي الدولة التي يقوم كيانها على مؤسسات سياسية ومدنية تعلو على انتماءات الأفراد ومراتبهم .</a:t>
            </a:r>
            <a:r>
              <a:rPr lang="en-US" sz="3600" dirty="0"/>
              <a:t/>
            </a:r>
            <a:br>
              <a:rPr lang="en-US" sz="3600" dirty="0"/>
            </a:br>
            <a:r>
              <a:rPr lang="ar-SA" sz="3600" b="1" dirty="0"/>
              <a:t>٣- ( تداول السلطة ) : </a:t>
            </a:r>
            <a:r>
              <a:rPr lang="ar-SA" sz="3600" dirty="0"/>
              <a:t>يقصد به تداول أو انتقال السلطة داخل هذه المؤسسات بين القوى السياسية المتعددة على أساس حكم الأغلبية مع الحفاظ على حقوق الأقليات</a:t>
            </a:r>
            <a:endParaRPr lang="ar-IQ" sz="3600" dirty="0"/>
          </a:p>
        </p:txBody>
      </p:sp>
    </p:spTree>
    <p:extLst>
      <p:ext uri="{BB962C8B-B14F-4D97-AF65-F5344CB8AC3E}">
        <p14:creationId xmlns:p14="http://schemas.microsoft.com/office/powerpoint/2010/main" val="108778144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rmAutofit fontScale="90000"/>
          </a:bodyPr>
          <a:lstStyle/>
          <a:p>
            <a:r>
              <a:rPr lang="ar-SA" b="1" dirty="0"/>
              <a:t>المنظمات غير الحكومية ودورها في حقوق الإنسان </a:t>
            </a:r>
            <a:endParaRPr lang="ar-IQ" dirty="0"/>
          </a:p>
        </p:txBody>
      </p:sp>
      <p:sp>
        <p:nvSpPr>
          <p:cNvPr id="4" name="عنصر نائب للمحتوى 3"/>
          <p:cNvSpPr>
            <a:spLocks noGrp="1"/>
          </p:cNvSpPr>
          <p:nvPr>
            <p:ph idx="1"/>
          </p:nvPr>
        </p:nvSpPr>
        <p:spPr/>
        <p:txBody>
          <a:bodyPr/>
          <a:lstStyle/>
          <a:p>
            <a:r>
              <a:rPr lang="ar-SA" dirty="0"/>
              <a:t>أن </a:t>
            </a:r>
            <a:r>
              <a:rPr lang="ar-SA" dirty="0" smtClean="0"/>
              <a:t>المنظمــــات غـــير </a:t>
            </a:r>
            <a:r>
              <a:rPr lang="ar-SA" dirty="0"/>
              <a:t>الحكومية متفاوتة في التأثير والفعالية وذلك حسب </a:t>
            </a:r>
            <a:r>
              <a:rPr lang="ar-SA" dirty="0" smtClean="0"/>
              <a:t>قــــدرتها وامكـــــانياتها وكــذلك </a:t>
            </a:r>
            <a:r>
              <a:rPr lang="ar-SA" dirty="0"/>
              <a:t>ظروف عملها السياسي و الاجتماعي " فهي في البلدان المتقدمة أكثر تأثيرا بفعل حرية الرأي والتعبير منها </a:t>
            </a:r>
            <a:r>
              <a:rPr lang="ar-SA" dirty="0" smtClean="0"/>
              <a:t>فـــي </a:t>
            </a:r>
            <a:r>
              <a:rPr lang="ar-SA" dirty="0"/>
              <a:t>البلدان النامية وهي في الأصل </a:t>
            </a:r>
            <a:r>
              <a:rPr lang="ar-SA" b="1" dirty="0"/>
              <a:t>ظاهرة أوربية </a:t>
            </a:r>
            <a:r>
              <a:rPr lang="ar-SA" dirty="0"/>
              <a:t>انتشرت بشكل تدريجي في بقاع العالم وتألفت حسب المادة (71) من </a:t>
            </a:r>
            <a:r>
              <a:rPr lang="ar-SA" dirty="0" smtClean="0"/>
              <a:t>ميــثاق الأمــــم </a:t>
            </a:r>
            <a:r>
              <a:rPr lang="ar-SA" dirty="0"/>
              <a:t>المتحدة ومهد لظهورها عصبة الأمم المتحدة . </a:t>
            </a:r>
            <a:endParaRPr lang="en-US" dirty="0"/>
          </a:p>
          <a:p>
            <a:endParaRPr lang="ar-IQ" dirty="0"/>
          </a:p>
        </p:txBody>
      </p:sp>
    </p:spTree>
    <p:extLst>
      <p:ext uri="{BB962C8B-B14F-4D97-AF65-F5344CB8AC3E}">
        <p14:creationId xmlns:p14="http://schemas.microsoft.com/office/powerpoint/2010/main" val="1679167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حضارات بلاد وادي الرافدين</a:t>
            </a:r>
            <a:endParaRPr lang="ar-IQ" dirty="0"/>
          </a:p>
        </p:txBody>
      </p:sp>
      <p:sp>
        <p:nvSpPr>
          <p:cNvPr id="3" name="عنصر نائب للمحتوى 2"/>
          <p:cNvSpPr>
            <a:spLocks noGrp="1"/>
          </p:cNvSpPr>
          <p:nvPr>
            <p:ph idx="1"/>
          </p:nvPr>
        </p:nvSpPr>
        <p:spPr/>
        <p:txBody>
          <a:bodyPr>
            <a:normAutofit/>
          </a:bodyPr>
          <a:lstStyle/>
          <a:p>
            <a:pPr algn="ctr"/>
            <a:r>
              <a:rPr lang="ar-IQ" sz="6600" dirty="0" err="1" smtClean="0">
                <a:solidFill>
                  <a:srgbClr val="00B0F0"/>
                </a:solidFill>
              </a:rPr>
              <a:t>المحاضره</a:t>
            </a:r>
            <a:endParaRPr lang="ar-IQ" sz="6600" dirty="0" smtClean="0">
              <a:solidFill>
                <a:srgbClr val="00B0F0"/>
              </a:solidFill>
            </a:endParaRPr>
          </a:p>
          <a:p>
            <a:pPr marL="400050" lvl="1" indent="0" algn="ctr">
              <a:buNone/>
            </a:pPr>
            <a:r>
              <a:rPr lang="ar-IQ" sz="6200" dirty="0" smtClean="0">
                <a:solidFill>
                  <a:srgbClr val="00B0F0"/>
                </a:solidFill>
              </a:rPr>
              <a:t>4-5</a:t>
            </a:r>
            <a:endParaRPr lang="ar-IQ" sz="6200" dirty="0" smtClean="0">
              <a:solidFill>
                <a:srgbClr val="00B0F0"/>
              </a:solidFill>
            </a:endParaRPr>
          </a:p>
          <a:p>
            <a:pPr algn="ctr" rtl="0">
              <a:buNone/>
            </a:pPr>
            <a:endParaRPr lang="ar-IQ" sz="6600" dirty="0">
              <a:solidFill>
                <a:srgbClr val="00B0F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حضارات بلاد وادي الرافدين</a:t>
            </a:r>
            <a:endParaRPr lang="ar-IQ" dirty="0"/>
          </a:p>
        </p:txBody>
      </p:sp>
      <p:sp>
        <p:nvSpPr>
          <p:cNvPr id="3" name="عنصر نائب للمحتوى 2"/>
          <p:cNvSpPr>
            <a:spLocks noGrp="1"/>
          </p:cNvSpPr>
          <p:nvPr>
            <p:ph idx="1"/>
          </p:nvPr>
        </p:nvSpPr>
        <p:spPr/>
        <p:txBody>
          <a:bodyPr/>
          <a:lstStyle/>
          <a:p>
            <a:r>
              <a:rPr lang="ar-SA" dirty="0" smtClean="0"/>
              <a:t>تعتبر حضارات بلاد وادي الرافدين أقدم واعرق حضارات العالم وأعطت </a:t>
            </a:r>
            <a:r>
              <a:rPr lang="ar-SA" dirty="0" err="1" smtClean="0"/>
              <a:t>الإهتمام</a:t>
            </a:r>
            <a:r>
              <a:rPr lang="ar-SA" dirty="0" smtClean="0"/>
              <a:t> لحقوق الإنسان، وأن كلمة (أماركي) وتعني الحرية وردت </a:t>
            </a:r>
            <a:r>
              <a:rPr lang="ar-SA" dirty="0" err="1" smtClean="0"/>
              <a:t>ف</a:t>
            </a:r>
            <a:r>
              <a:rPr lang="ar-IQ" dirty="0" smtClean="0"/>
              <a:t>ــ</a:t>
            </a:r>
            <a:r>
              <a:rPr lang="ar-SA" dirty="0" smtClean="0"/>
              <a:t>ي نص سومري لوثيقة قديمة وتشير إلى حقوق الإنسان </a:t>
            </a:r>
            <a:r>
              <a:rPr lang="ar-SA" dirty="0" err="1" smtClean="0"/>
              <a:t>وتاكيدها</a:t>
            </a:r>
            <a:r>
              <a:rPr lang="ar-SA" dirty="0" smtClean="0"/>
              <a:t> على حريته، إذ يق</a:t>
            </a:r>
            <a:r>
              <a:rPr lang="ar-IQ" dirty="0" smtClean="0"/>
              <a:t>ــ</a:t>
            </a:r>
            <a:r>
              <a:rPr lang="ar-SA" dirty="0" smtClean="0"/>
              <a:t>ول </a:t>
            </a:r>
            <a:r>
              <a:rPr lang="ar-SA" dirty="0" err="1" smtClean="0"/>
              <a:t>ال</a:t>
            </a:r>
            <a:r>
              <a:rPr lang="ar-IQ" dirty="0" smtClean="0"/>
              <a:t>ــ</a:t>
            </a:r>
            <a:r>
              <a:rPr lang="ar-SA" dirty="0" smtClean="0"/>
              <a:t>دكتور </a:t>
            </a:r>
            <a:r>
              <a:rPr lang="ar-SA" dirty="0" err="1" smtClean="0"/>
              <a:t>بهنام</a:t>
            </a:r>
            <a:r>
              <a:rPr lang="ar-SA" dirty="0" smtClean="0"/>
              <a:t> (أن أقدم وثيقة لحقوق الإنسان كانت سومرية)، كما أن العدالة والقانون والحرية كانت من أساسيات الفكر العراقي القديم منذ عصر التدوين في الألف الثالث قبل الميلاد. </a:t>
            </a:r>
            <a:endParaRPr lang="en-US" dirty="0" smtClean="0"/>
          </a:p>
          <a:p>
            <a:r>
              <a:rPr lang="ar-SA" dirty="0" smtClean="0"/>
              <a:t> </a:t>
            </a:r>
            <a:endParaRPr lang="en-US" dirty="0" smtClean="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3723</Words>
  <Application>Microsoft Office PowerPoint</Application>
  <PresentationFormat>عرض على الشاشة (3:4)‏</PresentationFormat>
  <Paragraphs>245</Paragraphs>
  <Slides>77</Slides>
  <Notes>0</Notes>
  <HiddenSlides>0</HiddenSlides>
  <MMClips>0</MMClips>
  <ScaleCrop>false</ScaleCrop>
  <HeadingPairs>
    <vt:vector size="4" baseType="variant">
      <vt:variant>
        <vt:lpstr>نسق</vt:lpstr>
      </vt:variant>
      <vt:variant>
        <vt:i4>1</vt:i4>
      </vt:variant>
      <vt:variant>
        <vt:lpstr>عناوين الشرائح</vt:lpstr>
      </vt:variant>
      <vt:variant>
        <vt:i4>77</vt:i4>
      </vt:variant>
    </vt:vector>
  </HeadingPairs>
  <TitlesOfParts>
    <vt:vector size="78" baseType="lpstr">
      <vt:lpstr>سمة Office</vt:lpstr>
      <vt:lpstr>جامعه الفرات الاوسط التقنيه /المعهد التقني  سماوه قســم / تقنيات المساحه </vt:lpstr>
      <vt:lpstr>مقدمه حول موضوع حقوق الانسان</vt:lpstr>
      <vt:lpstr>سنتناول في دراسة مادة حقوق الإنسان تعريف حقوق الإنسان والغرض منها وأهدافها وتطورها في الحضارات القديمة</vt:lpstr>
      <vt:lpstr>س/ماهو الغرض من حقوق الإنسان</vt:lpstr>
      <vt:lpstr>س/ ماهي أهداف حقوق الإنسان ؟    </vt:lpstr>
      <vt:lpstr>اهداف حقوق الانسان</vt:lpstr>
      <vt:lpstr>/ حقوق الإنسان في الحضارات القديمة </vt:lpstr>
      <vt:lpstr>حضارات بلاد وادي الرافدين</vt:lpstr>
      <vt:lpstr>حضارات بلاد وادي الرافدين</vt:lpstr>
      <vt:lpstr>١-إصلاحات اور كاجينا</vt:lpstr>
      <vt:lpstr>  ٢-شريعة أور نمو </vt:lpstr>
      <vt:lpstr>٣- شريعة لبت عشتار</vt:lpstr>
      <vt:lpstr>٤- شريعة اشنونا </vt:lpstr>
      <vt:lpstr>    ٥- شــريعـــة حـــمورابي  </vt:lpstr>
      <vt:lpstr>تتألف شريعة حمورابي من (٢٨٢)مادة قانونية وأحتوت على قضايا مختلفة:-</vt:lpstr>
      <vt:lpstr>الحضــارة الــمصرية </vt:lpstr>
      <vt:lpstr>الحضــارة الاغــريقية </vt:lpstr>
      <vt:lpstr>حقوق الإنسان في العصور الوسطى</vt:lpstr>
      <vt:lpstr>أولا : الماغنا كارتا ( ميثاق العهد الاعظم ) </vt:lpstr>
      <vt:lpstr>عرض تقديمي في PowerPoint</vt:lpstr>
      <vt:lpstr>ثانياً : مــرسوم نانت </vt:lpstr>
      <vt:lpstr>م / حقوق الإنسان في العصر الحديث  </vt:lpstr>
      <vt:lpstr>'شرعة الحقوق الشهيرة </vt:lpstr>
      <vt:lpstr>ثانياً : فرنسا </vt:lpstr>
      <vt:lpstr>م/ حقوق الإنسان في الشرائع السماوية</vt:lpstr>
      <vt:lpstr>  مميزات حقوق الإنسان في الإسلام؟ </vt:lpstr>
      <vt:lpstr>ماهي القواعد الأساسية التي تنتظم داخلها حقوق الإنسان في الإسلام؟ </vt:lpstr>
      <vt:lpstr>٥- قاعدة الشورى</vt:lpstr>
      <vt:lpstr>حقوق الإنسان في السنة النبوية وعند أهل البيت (ع),</vt:lpstr>
      <vt:lpstr>حقوق الإنسان </vt:lpstr>
      <vt:lpstr>م/ الإعلان العالمي لحقوق الإنسان :-</vt:lpstr>
      <vt:lpstr>المــــادة (١) </vt:lpstr>
      <vt:lpstr>المـــــادة(٢) </vt:lpstr>
      <vt:lpstr>المـــادة (3)</vt:lpstr>
      <vt:lpstr>حقوق الانسان </vt:lpstr>
      <vt:lpstr>  م/حقوق الإنسان على الصعيد الأوربي </vt:lpstr>
      <vt:lpstr>حقوق الانسان  على الصعيد الأمريكي:- </vt:lpstr>
      <vt:lpstr> القـــارة الأفـــريقية </vt:lpstr>
      <vt:lpstr>على الصعيد الإسلامي </vt:lpstr>
      <vt:lpstr>1- الحرية  .                                           ٢- حماية الأسرة وحقوق المرأة والطفل.    ٣- حق التعليم .                           ٤- حرية التنقل .                       ٥- حقوق العمال      ٦- حق التملك  ٧- الحق في الأمان. ٨- حرمة المسكن . ٩- المساواة أمام القضاء.  10- حرية التعبير .   ١١- حق الاشتراك في أدارة الشؤون العامه</vt:lpstr>
      <vt:lpstr>المحاضره 10-11</vt:lpstr>
      <vt:lpstr>على الصعيد العربي </vt:lpstr>
      <vt:lpstr>يتكون من (43) مادة، نصت على الكثير من حقوق الانسان وحرياته الأساسية، وأكـــد على أن الشعب مصدر السلطات والأهلية السياسية حق لكل مواطن رشيد كمـــا أجـــاز للـــدول الأطـــراف التحلل من الــتزاماتها فــي أوقــات الطوارئ التي تهدد الأمة     أنشأ لجنة خبراء حقوق الإنسان حسب المادة (40) منه.  الحقوق التي نص عليها القسم الثاني من الميثاق العربي ١٩٧١ م؟  </vt:lpstr>
      <vt:lpstr>١-حق الحياة . ٢- التأكيد على مبدأ ( لا جريمة ولا عقوبة إلا بنص قانوني ).  ٣- التأكيد على مبدأ ( المتهم بريء حتى تثبت أدانته).  ٤- التأكيد على مساواة الناس أمام القضاء والتقاضي.  ٥- عدم فرض عقوبة الإعدام إلا في الجنايات البالغة الخطورة .  ٦- عدم جواز الإعدام في الجرائم السياسية .  ٧- المعاملة الإنسانية للمحكومين .  ٨- (النفي) عدم نفي المواطن وحرمانه من العودة للوطن .  ٩- عدم جواز تسليم اللاجئين السياسيين وحرمة خصوصيات الأسرة والمسكن والمراسلات .  ١٠- عدم جواز إسقاط الجنسية وبشكل تعسفي وكفالة حق الملكية وأعتبار الشخصية القانونية صفة ملازمة لكل إنسان .    </vt:lpstr>
      <vt:lpstr>**أهم ما يؤخذ على الميثاق العربي لحقوق الإنسان؟؟  ١-أنه دون المستويات الدولية، إذ أنه لم يحذوا حذو الاتفاقيات السابقة لحقوق الإنسان.  ٢- لم ينشأ الأدوات التنفيذية والقضائية التي تعتبر أدوات وآليات حماية حقوق الإنسان، إذ أن لجنة الخبراء معدومة الاختصاص.  ٣- ينقصه التحديد الوارد في العهديين الدوليين.  ٤- تجاهل الحق في التنظيم السياسي وإدارة الشؤون العامة. </vt:lpstr>
      <vt:lpstr>م/ حقوق الإنسان في التشريعات الوطنية :-  تعـــتبر الـــدساتير أو الدستور القانون الأسمى والاعلى مرتبة في الدولة فهو ينظم جميع سلطات الدولة فإنه يتبوأ المكـــانة العليــا على مختلف القوانين والأنظمة تضمنت معظم الـــدساتير حــقوق الإنســان الــواردة في المواثيق والإعــلانات الدولية مثل الدستور الفرنسي ١٩٥٨م أشار إلى (ارتباط الشعب الفرنسي رسمياً بحقوق الإنسان) أما بريطانيا فقد ضمنت حقوق الإنسان في المواثيق والإعلانات لعدم وجود دستور مكتوب للبلاد.  </vt:lpstr>
      <vt:lpstr>أ-دستور العراق عام ١٩٢٥:- أفرد هذا الدستور بابا مستقلاً لحقوق الإنسان تحت عنوان (حقوق الشعب)، حيث نص على حق المساواة المدنية أي المساواة  المساواة أمام القانون         * المساواة أمام الوظائف العامة .   المساواة أمام القضاء        * المساواة أمام التكاليف العامة.  أكد على الحرية الشخصية ومنع التعذيب ونفى العراقيين وحرمة المسكن وحــرية الـــرأي والتعــليم والمعتقد والنشر والمراسلات  كذلك منع إجراء أي مراقبة أو توقيف الا وفق القانون . </vt:lpstr>
      <vt:lpstr>ب-دستور العراق ٢٧/تموز ١٩٥٨:-  أحتــــوى على ٣٠ مادة تضمن الباب الثاني منه الحقوق والحــــريات حيث أشار إلى ان الشعب مصدر السلطات واعتبر المواطنين سواسية أمام القانون في الحقوق والواجبات العامة فلا يجوز التمييز بينهم بسبب الجنس أو الأصل أو اللغة أو الدين.  * دستور ١٩٥٨ ساوى لأول مره في تاريخ العراق بين الرجل والمرأة في الحقوق السياسية .   </vt:lpstr>
      <vt:lpstr>أجيال حقوق الأنسان </vt:lpstr>
      <vt:lpstr>جيل الحقوق المدنية والسياسية</vt:lpstr>
      <vt:lpstr>وكـــان للغرب دور مهم في اصدار العديد من الإعــلانات والمواثيق الدولية لهذا الجيل وذلك لاهتمــامه بهــذا الجيــل يقــوم هذا الجيل على  عد الإنسان فرداً يتمتع بحقوق طبيعية سابقة للكيانات الاجتماعية لذلك اعتبر هذا الجيل جيل الحقوق الفردية . </vt:lpstr>
      <vt:lpstr>المحاضره 12</vt:lpstr>
      <vt:lpstr>جيل الحقوق الاقتصادية والاجتماعية والثقافية </vt:lpstr>
      <vt:lpstr>والآثـــــار الفكــــرية التــي نتجت عن الثورة الصناعية بــالإضافة إلى تمتع الإنسان بالحقوق المدنية والسياسية فهـــو لابـــد أن يتمتع بالحقوق الاقتصادية والاجتماعية والثقــافية فهــو طرف في هذه المجالات، حيث ساهمت دول العـــالم الثالث مدعومة من قبل الدول الشيوعية في تبني إعلانات ومــواثيق اقليمية تكرس حقوق هذا الجيل مثل الميثاق الافريقي لحقوق الإنسان والشعوب والميثاق العربي لحقوق الإنسان . </vt:lpstr>
      <vt:lpstr>جيل حقوق الإنسان الجديدة (التضامنية)</vt:lpstr>
      <vt:lpstr>-لماذا نادى الفقهاء في العالم بجيل ثالث لحقوق الإنسان؟؟ ١- بسبب التقدم العلمي الكبير الذي أسيء استخدامه على نحو كبير في أواخر القرن العشرين مما أدى إلى حصول التلوث البيئي والتفاوت الاقتصادي والاجتماعي. ٢- لسد الخلل في نظام القانون الدولي لحقوق الإنسان. ٣- ساعد أيضاً مناداة الدول النامية بضرورة تصحيح الأوضاع من الاستعمار.</vt:lpstr>
      <vt:lpstr>  يعتبر هذا الجيل مكمل واستمرارا للجيلين السابقين وليس انكاـــرا لهمـــا، وتتـــأثر حركة حقوق الإنسان بالعوامل السياسية عامة والوضع الدولي بشكل خاص، بحيث تؤثر فــي الاهتمام بصنف أو آخر وفق موازين القوى الدولية ومصالح الدول المتنفذة على المسرح العالمي،لذلك نلاحظ أزدياد الاهتمام بجيل الحقوق المدنية والسياسية خصوصاً بعــد أنهيــار الأتحــاد الســوفيتي والأنظمـــة الشيـــوعية *أمثلة حق السلم صدر إعلانه ١٩٨٤ مـــن قبل الجمعية العـــامة للأمـــم المتحدة، حـــق التنميـــة صـــدرإعــلانه 1968حق البيئة النظيفة والحفاظ على التنوع البيولوجي .   </vt:lpstr>
      <vt:lpstr>  رابعاً :- الجيــل الـــرابع هو جيل الحقوق التي تكفل للإنسان خصوصيــاته وحمايته وأدميته ضد الجوانب السلبية للتقدم العلمي والتكنولوجي مثال.  (مجال الهندسة الوراثية) .       </vt:lpstr>
      <vt:lpstr>المحاضره 13-14</vt:lpstr>
      <vt:lpstr> ماهي المراحل الأساسية للاعتراف الدولي المعاصر بحقوق الإنسان ؟  </vt:lpstr>
      <vt:lpstr> ٤- مرحلة اللجان أو تشكيل ( آليات التنفيذ ) :-         وهي مرحلة انشاء اللجان لمتابعة تنفيذ الاتفاقية الدولية أو تكوين لجنة تحقيق وتقصي الحقائق ، ثم تقوم بإصدار تقارير دبلوماسية .   ٥- مرحلة الحماية الجنائية :-          هي وضع القانون الجنائي أو النصوص التجريمية لانتهاكات حقوق الإنسان وفرض العقوبات الرادعة لمرتكبيه مثل  ( أتفاقية مناهضة التعذيب ).    </vt:lpstr>
      <vt:lpstr>م / الحلول المقترحة لتجاوز التخلف في دول العالم الثالث </vt:lpstr>
      <vt:lpstr>هذه الدول على استقلالها السياسي والى يومنا هذا أن هذه الــــدول تــــواجه اليوم تحديات كبيرة ينبغي أن تواجهها بسياسات وباستراتيجيات لا تقل تحديا عن هذه المصاعب والتحـــديات فــــدول العالم الثالث أمام امتحان عسير جدا وعليها ان تشق طريقها نحو إقامة جهاز قوي وأداة صلبة لقيـــادة المجتمـــع نحو التنمية والتحديث واتباع الأساليب التكنـــلوجية للتحكــــم في مصادر الثروة والطاقة وتعبئة المــــوارد المادية والبشرية بهدف تحقيق التقدم السياسي والاقتصـــادي والاجتماعي ولا يمكن أن يتم كل ذلك الا عند </vt:lpstr>
      <vt:lpstr> تطبيق النظام الديمقراطي حيث يحشد هذا النظام عند ظهوره وسائل تدعمه ومن هذه الوسائل نشر التعليـــم وتشجيـــع المنظمـــات الخاصة وتحقيق المشــــاركة السياسية الواسعة النطاق كالأحزاب والنقــــابات وإشـــــاعة مفاهيم العدالة والمساواة والديمقراطية المـــقترح تطبيقها فـــي دول العالم الثالث هـــي التي يختارها المجتمع والتي تتناسب والـــموروث الحضــــاري لـــذلك المجتمع والذي يتضمن هويته الثقافية والاخلاقية وليست ديمقراطية مستوردة .  </vt:lpstr>
      <vt:lpstr>/ضمانات حقوق الإنسان وحمايتها على الصعيد الوطني </vt:lpstr>
      <vt:lpstr>لأن الدستـــــور هو القانون الأعلى والأسمى للدولة فهو ينظم قواعد الدولة الأساسية وشكل نظام الدولة وسلطـــاتها جميعهـــا وحقوق وواجبات الأفراد في الدولة وضماناتها. أن النص على حقوق الإنسان في الدستور يعني أن هــــذه الحقــوق أصبحت (مبادئ دستورية وطنية) يجب احــترامها واتباعها من قبل سلطات التشريع والقضاء والتنفيذ. </vt:lpstr>
      <vt:lpstr>مما يتطلب وضع نصوص تحميها في مواجهة السلطة حتى في حالة الأحكام العرفية .  والطوارئ والحـــالات الاستثنائية عن طريق المحاكم الدستورية أو محاكم القضاء الإداري أو الرقابة السياسية البرلمانية . </vt:lpstr>
      <vt:lpstr>مبدأ سيادة القانون </vt:lpstr>
      <vt:lpstr>مبدأ الفصل بين السلطات </vt:lpstr>
      <vt:lpstr> وذلك لأن حقوق الإنسان سوف تكون بخطر، فأذا أجتمعت مثلـــــا السلطة التنفيذية والتشريعية معا فذلك يمكن السلطة التنفيذية من إصدار تشريعات تمنح نفسها سلطات واسعة،  أما إذا اجتمعت سلطة القضاء مع سلطة التشريع أو التنفيذ  فذلك يؤدي إلى غياب الرقابة القضائية على السلطتين .   بداية ذكره كانت على يد أرسطو وهو اول من طرح فكرة  ( الحكومة المختلطة) في السياسة للمدن اليونانية .   </vt:lpstr>
      <vt:lpstr>المحاضره 15</vt:lpstr>
      <vt:lpstr>لمبدأ فصل السلطات أنواع وهي :-</vt:lpstr>
      <vt:lpstr>مميزات مبدأ الفصل بين السلطات </vt:lpstr>
      <vt:lpstr> الـــــرقابة القضـــائية </vt:lpstr>
      <vt:lpstr>الضمـــانات السياسية </vt:lpstr>
      <vt:lpstr>وهي نظام سياسي واجتماعي واقتصادي يقوم على أركان ثلاثة؟   ١- ( حقوق الإنسان في الحرية والمساواة ) وباقي الحقوق والحريات.  ٢- ( دولة المؤسسات ) : هي الدولة التي يقوم كيانها على مؤسسات سياسية ومدنية تعلو على انتماءات الأفراد ومراتبهم . ٣- ( تداول السلطة ) : يقصد به تداول أو انتقال السلطة داخل هذه المؤسسات بين القوى السياسية المتعددة على أساس حكم الأغلبية مع الحفاظ على حقوق الأقليات</vt:lpstr>
      <vt:lpstr>المنظمات غير الحكومية ودورها في حقوق الإنسان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حسين</dc:creator>
  <cp:lastModifiedBy>ATU-ALI</cp:lastModifiedBy>
  <cp:revision>90</cp:revision>
  <dcterms:created xsi:type="dcterms:W3CDTF">2023-03-12T16:50:54Z</dcterms:created>
  <dcterms:modified xsi:type="dcterms:W3CDTF">2023-03-13T09:43:12Z</dcterms:modified>
</cp:coreProperties>
</file>